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08" r:id="rId3"/>
    <p:sldId id="329" r:id="rId4"/>
    <p:sldId id="267" r:id="rId5"/>
    <p:sldId id="333" r:id="rId6"/>
    <p:sldId id="288" r:id="rId7"/>
    <p:sldId id="330" r:id="rId8"/>
    <p:sldId id="334" r:id="rId9"/>
    <p:sldId id="309" r:id="rId10"/>
    <p:sldId id="326" r:id="rId11"/>
    <p:sldId id="322" r:id="rId12"/>
    <p:sldId id="336" r:id="rId13"/>
    <p:sldId id="338" r:id="rId14"/>
    <p:sldId id="339" r:id="rId15"/>
    <p:sldId id="327" r:id="rId16"/>
    <p:sldId id="345" r:id="rId17"/>
    <p:sldId id="347" r:id="rId18"/>
    <p:sldId id="348" r:id="rId19"/>
    <p:sldId id="349" r:id="rId20"/>
    <p:sldId id="350" r:id="rId21"/>
    <p:sldId id="337" r:id="rId22"/>
    <p:sldId id="35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12" autoAdjust="0"/>
  </p:normalViewPr>
  <p:slideViewPr>
    <p:cSldViewPr>
      <p:cViewPr>
        <p:scale>
          <a:sx n="76" d="100"/>
          <a:sy n="76" d="100"/>
        </p:scale>
        <p:origin x="-164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893EF-2AE0-4767-9C18-157B0421AFDE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91ABC-7636-4011-9BB0-E7C7CB639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91ABC-7636-4011-9BB0-E7C7CB63948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91ABC-7636-4011-9BB0-E7C7CB63948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BA49A5F-C8D6-4C4B-A446-F2A8E30EECC6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101C790-EC57-4741-9880-3BF67EA940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.coughlan@open.ac.uk" TargetMode="External"/><Relationship Id="rId2" Type="http://schemas.openxmlformats.org/officeDocument/2006/relationships/hyperlink" Target="http://rusc.uoc.edu/ojs/index.php/rusc/article/viewFile/v10n1-coughlan-perryman/v10n1-coughlan-perryman-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eigh.a.perryman@open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Sharing Community using a Moodle Hub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29540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Joan Coy</a:t>
            </a:r>
          </a:p>
          <a:p>
            <a:pPr marL="118872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Principal PAVE</a:t>
            </a:r>
          </a:p>
          <a:p>
            <a:pPr marL="118872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PWSD#76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6154613"/>
            <a:ext cx="1321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/>
                </a:solidFill>
              </a:rPr>
              <a:t>Feb 14</a:t>
            </a:r>
            <a:r>
              <a:rPr lang="en-US" i="1" dirty="0" smtClean="0">
                <a:solidFill>
                  <a:schemeClr val="accent1"/>
                </a:solidFill>
              </a:rPr>
              <a:t>, 2013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508694"/>
            <a:ext cx="2446933" cy="1645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How do we help the community grow?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0" y="1912507"/>
            <a:ext cx="533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First, be clear on the focus of the </a:t>
            </a:r>
            <a:r>
              <a:rPr lang="en-US" sz="2400" dirty="0" smtClean="0">
                <a:solidFill>
                  <a:schemeClr val="accent1"/>
                </a:solidFill>
              </a:rPr>
              <a:t> community</a:t>
            </a: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 smtClean="0">
                <a:solidFill>
                  <a:schemeClr val="accent1"/>
                </a:solidFill>
              </a:rPr>
              <a:t>Then nurture for growth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Offer what help you can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Ask for what you need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Share successes and challenges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Support fellow educators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5119"/>
            <a:ext cx="2295410" cy="30913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9619"/>
            <a:ext cx="3429000" cy="2303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7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How do we know it is working?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1764625"/>
            <a:ext cx="4648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en-US" sz="2400" dirty="0">
                <a:solidFill>
                  <a:schemeClr val="accent1"/>
                </a:solidFill>
                <a:latin typeface="Calibri" charset="0"/>
              </a:rPr>
              <a:t>It is working when:</a:t>
            </a:r>
          </a:p>
          <a:p>
            <a:pPr>
              <a:buClr>
                <a:srgbClr val="800000"/>
              </a:buClr>
            </a:pPr>
            <a:endParaRPr lang="en-US" sz="2400" dirty="0">
              <a:solidFill>
                <a:schemeClr val="accent1"/>
              </a:solidFill>
              <a:latin typeface="Calibri" charset="0"/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Calibri" charset="0"/>
              </a:rPr>
              <a:t>Members ask questions &amp; get answers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1"/>
              </a:solidFill>
              <a:latin typeface="Calibri" charset="0"/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Calibri" charset="0"/>
              </a:rPr>
              <a:t>Members feel valued and their input is </a:t>
            </a:r>
            <a:r>
              <a:rPr lang="en-US" sz="2400" dirty="0" smtClean="0">
                <a:solidFill>
                  <a:schemeClr val="accent1"/>
                </a:solidFill>
                <a:latin typeface="Calibri" charset="0"/>
              </a:rPr>
              <a:t>important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1"/>
              </a:solidFill>
              <a:latin typeface="Calibri" charset="0"/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  <a:latin typeface="Calibri" charset="0"/>
              </a:rPr>
              <a:t>Members are comfortable presenting in their areas of expertise</a:t>
            </a:r>
            <a:endParaRPr lang="en-US" sz="2400" dirty="0">
              <a:solidFill>
                <a:schemeClr val="accent1"/>
              </a:solidFill>
              <a:latin typeface="Calibri" charset="0"/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1"/>
              </a:solidFill>
              <a:latin typeface="Calibri" charset="0"/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Calibri" charset="0"/>
              </a:rPr>
              <a:t>Absences are noticed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</a:pPr>
            <a:endParaRPr lang="en-US" b="1" dirty="0">
              <a:solidFill>
                <a:schemeClr val="accent1"/>
              </a:solidFill>
              <a:latin typeface="Calibri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" y="1764625"/>
            <a:ext cx="4268858" cy="4191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2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52400"/>
            <a:ext cx="45720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Beginning - 2010-11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3408997" cy="6462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1828800"/>
            <a:ext cx="434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This was our beginning in 2010 with 6 educators in 5 different school divisions.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 smtClean="0">
                <a:solidFill>
                  <a:schemeClr val="accent1"/>
                </a:solidFill>
              </a:rPr>
              <a:t>It began  as part of Teach </a:t>
            </a:r>
            <a:r>
              <a:rPr lang="en-US" sz="2400" dirty="0" err="1" smtClean="0">
                <a:solidFill>
                  <a:schemeClr val="accent1"/>
                </a:solidFill>
              </a:rPr>
              <a:t>AnyWare</a:t>
            </a:r>
            <a:r>
              <a:rPr lang="en-US" sz="2400" dirty="0" smtClean="0">
                <a:solidFill>
                  <a:schemeClr val="accent1"/>
                </a:solidFill>
              </a:rPr>
              <a:t>, an </a:t>
            </a:r>
            <a:r>
              <a:rPr lang="en-US" sz="2400" dirty="0">
                <a:solidFill>
                  <a:schemeClr val="accent1"/>
                </a:solidFill>
              </a:rPr>
              <a:t>organization </a:t>
            </a:r>
            <a:r>
              <a:rPr lang="en-US" sz="2400" dirty="0" smtClean="0">
                <a:solidFill>
                  <a:schemeClr val="accent1"/>
                </a:solidFill>
              </a:rPr>
              <a:t>of Alberta educators committed </a:t>
            </a:r>
            <a:r>
              <a:rPr lang="en-US" sz="2400" dirty="0">
                <a:solidFill>
                  <a:schemeClr val="accent1"/>
                </a:solidFill>
              </a:rPr>
              <a:t>to the successful implementation of Online Distributed Learning courses in all learning environments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52400"/>
            <a:ext cx="45720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First year – 2011 - 12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2804" y="1676400"/>
            <a:ext cx="434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By 2011 we had grown to 42 educators in 20 different school divisions.</a:t>
            </a: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r>
              <a:rPr lang="en-US" sz="2400" dirty="0" smtClean="0">
                <a:solidFill>
                  <a:schemeClr val="accent1"/>
                </a:solidFill>
              </a:rPr>
              <a:t>Topics discussed included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What is open sharing?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How to use Moodle Hub?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Course backup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Moodle course design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Using Moodle 2.x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Quiz Tool &amp; Exam banks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Moodle 1.9 to Moodle 2.1</a:t>
            </a: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505200" cy="65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52400"/>
            <a:ext cx="5105400" cy="1252728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Second Year – 2012 - 13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1524000"/>
            <a:ext cx="5257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By </a:t>
            </a:r>
            <a:r>
              <a:rPr lang="en-US" sz="2400" dirty="0" smtClean="0">
                <a:solidFill>
                  <a:schemeClr val="accent1"/>
                </a:solidFill>
              </a:rPr>
              <a:t>2012 </a:t>
            </a:r>
            <a:r>
              <a:rPr lang="en-US" sz="2400" dirty="0">
                <a:solidFill>
                  <a:schemeClr val="accent1"/>
                </a:solidFill>
              </a:rPr>
              <a:t>we </a:t>
            </a:r>
            <a:r>
              <a:rPr lang="en-US" sz="2400" dirty="0" smtClean="0">
                <a:solidFill>
                  <a:schemeClr val="accent1"/>
                </a:solidFill>
              </a:rPr>
              <a:t>have </a:t>
            </a:r>
            <a:r>
              <a:rPr lang="en-US" sz="2400" dirty="0">
                <a:solidFill>
                  <a:schemeClr val="accent1"/>
                </a:solidFill>
              </a:rPr>
              <a:t>grown to </a:t>
            </a:r>
            <a:r>
              <a:rPr lang="en-US" sz="2400" dirty="0" smtClean="0">
                <a:solidFill>
                  <a:schemeClr val="accent1"/>
                </a:solidFill>
              </a:rPr>
              <a:t>75 </a:t>
            </a:r>
            <a:r>
              <a:rPr lang="en-US" sz="2400" dirty="0">
                <a:solidFill>
                  <a:schemeClr val="accent1"/>
                </a:solidFill>
              </a:rPr>
              <a:t>educators </a:t>
            </a:r>
            <a:r>
              <a:rPr lang="en-US" sz="2400" dirty="0" smtClean="0">
                <a:solidFill>
                  <a:schemeClr val="accent1"/>
                </a:solidFill>
              </a:rPr>
              <a:t>in 24 </a:t>
            </a:r>
            <a:r>
              <a:rPr lang="en-US" sz="2400" dirty="0">
                <a:solidFill>
                  <a:schemeClr val="accent1"/>
                </a:solidFill>
              </a:rPr>
              <a:t>different school </a:t>
            </a:r>
            <a:r>
              <a:rPr lang="en-US" sz="2400" dirty="0" smtClean="0">
                <a:solidFill>
                  <a:schemeClr val="accent1"/>
                </a:solidFill>
              </a:rPr>
              <a:t>divisions, colleges, private business and members from BC &amp; SK.</a:t>
            </a:r>
            <a:endParaRPr lang="en-US" sz="2400" dirty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Topics discussed included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How </a:t>
            </a:r>
            <a:r>
              <a:rPr lang="en-US" sz="2400" dirty="0">
                <a:solidFill>
                  <a:schemeClr val="accent1"/>
                </a:solidFill>
              </a:rPr>
              <a:t>to use Moodle Hub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Repositories – Use &amp; Choices</a:t>
            </a:r>
            <a:endParaRPr lang="en-US" sz="2400" dirty="0">
              <a:solidFill>
                <a:schemeClr val="accent1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</a:rPr>
              <a:t>Moodle course design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Research on Quality On-line Ed</a:t>
            </a:r>
            <a:endParaRPr lang="en-US" sz="2400" dirty="0">
              <a:solidFill>
                <a:schemeClr val="accent1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Effective Audio Plug- ins</a:t>
            </a:r>
            <a:endParaRPr lang="en-US" sz="2400" dirty="0">
              <a:solidFill>
                <a:schemeClr val="accent1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Alberta Distance Ed Review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Alberta Mentorship – </a:t>
            </a:r>
            <a:r>
              <a:rPr lang="en-US" dirty="0" smtClean="0">
                <a:solidFill>
                  <a:schemeClr val="accent1"/>
                </a:solidFill>
              </a:rPr>
              <a:t>guest speaker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accent1"/>
                </a:solidFill>
              </a:rPr>
              <a:t>Mahara</a:t>
            </a:r>
            <a:r>
              <a:rPr lang="en-US" sz="2400" dirty="0" smtClean="0">
                <a:solidFill>
                  <a:schemeClr val="accent1"/>
                </a:solidFill>
              </a:rPr>
              <a:t> for portfolios </a:t>
            </a:r>
            <a:r>
              <a:rPr lang="en-US" sz="2400" dirty="0">
                <a:solidFill>
                  <a:schemeClr val="accent1"/>
                </a:solidFill>
              </a:rPr>
              <a:t>– </a:t>
            </a:r>
            <a:r>
              <a:rPr lang="en-US" dirty="0">
                <a:solidFill>
                  <a:schemeClr val="accent1"/>
                </a:solidFill>
              </a:rPr>
              <a:t>guest speaker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308"/>
            <a:ext cx="3557625" cy="66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Informal Learning through a</a:t>
            </a:r>
            <a:br>
              <a:rPr lang="en-US" sz="4400" dirty="0" smtClean="0">
                <a:solidFill>
                  <a:schemeClr val="accent1"/>
                </a:solidFill>
              </a:rPr>
            </a:br>
            <a:r>
              <a:rPr lang="en-US" sz="4400" dirty="0" smtClean="0">
                <a:solidFill>
                  <a:schemeClr val="accent1"/>
                </a:solidFill>
              </a:rPr>
              <a:t>Community of Practice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24000"/>
            <a:ext cx="8499603" cy="502920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endParaRPr lang="en-US" sz="1200" b="1" i="1" dirty="0" smtClean="0">
              <a:solidFill>
                <a:schemeClr val="accent1"/>
              </a:solidFill>
              <a:hlinkClick r:id="rId2"/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I think this 2013 article from the Open University speaks well to the nature of the community of practice that we are building</a:t>
            </a:r>
          </a:p>
          <a:p>
            <a:pPr marL="118872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 It is entitled: </a:t>
            </a:r>
            <a:r>
              <a:rPr lang="en-US" sz="2400" i="1" dirty="0">
                <a:solidFill>
                  <a:schemeClr val="accent1"/>
                </a:solidFill>
              </a:rPr>
              <a:t>Beyond the Ivory Tower: A Model for Nurturing Informal Learning and Development Communities through Open </a:t>
            </a:r>
            <a:r>
              <a:rPr lang="en-US" sz="2400" i="1" dirty="0" smtClean="0">
                <a:solidFill>
                  <a:schemeClr val="accent1"/>
                </a:solidFill>
              </a:rPr>
              <a:t>Educational Practices</a:t>
            </a:r>
          </a:p>
          <a:p>
            <a:pPr marL="118872" indent="0"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Authors:</a:t>
            </a:r>
          </a:p>
          <a:p>
            <a:pPr marL="118872" indent="0"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Tony Coughlan 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t.coughlan@open.ac.uk</a:t>
            </a:r>
            <a:endParaRPr lang="en-US" sz="2000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Leigh-Anne Perryman </a:t>
            </a:r>
            <a:r>
              <a:rPr lang="en-US" sz="2000" dirty="0" smtClean="0">
                <a:solidFill>
                  <a:schemeClr val="accent1"/>
                </a:solidFill>
                <a:hlinkClick r:id="rId4"/>
              </a:rPr>
              <a:t>leigh.a.perryman@open.ac.uk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118872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Here is the link</a:t>
            </a:r>
            <a:r>
              <a:rPr lang="en-US" sz="2400" dirty="0">
                <a:solidFill>
                  <a:schemeClr val="accent1"/>
                </a:solidFill>
              </a:rPr>
              <a:t>:</a:t>
            </a:r>
            <a:endParaRPr lang="en-US" sz="2400" dirty="0">
              <a:solidFill>
                <a:schemeClr val="accent1"/>
              </a:solidFill>
              <a:hlinkClick r:id="rId2"/>
            </a:endParaRPr>
          </a:p>
          <a:p>
            <a:pPr marL="118872" indent="0">
              <a:buNone/>
            </a:pPr>
            <a:endParaRPr lang="en-US" sz="2400" b="1" i="1" dirty="0" smtClean="0">
              <a:solidFill>
                <a:schemeClr val="accent1"/>
              </a:solidFill>
              <a:hlinkClick r:id="rId2"/>
            </a:endParaRPr>
          </a:p>
          <a:p>
            <a:pPr marL="118872" indent="0">
              <a:buNone/>
            </a:pPr>
            <a:r>
              <a:rPr lang="en-US" sz="2400" b="1" i="1" dirty="0" smtClean="0">
                <a:solidFill>
                  <a:schemeClr val="accent1"/>
                </a:solidFill>
                <a:hlinkClick r:id="rId2"/>
              </a:rPr>
              <a:t>http</a:t>
            </a:r>
            <a:r>
              <a:rPr lang="en-US" sz="2400" b="1" i="1" dirty="0">
                <a:solidFill>
                  <a:schemeClr val="accent1"/>
                </a:solidFill>
                <a:hlinkClick r:id="rId2"/>
              </a:rPr>
              <a:t>://</a:t>
            </a:r>
            <a:r>
              <a:rPr lang="en-US" sz="2400" b="1" i="1" dirty="0" smtClean="0">
                <a:solidFill>
                  <a:schemeClr val="accent1"/>
                </a:solidFill>
                <a:hlinkClick r:id="rId2"/>
              </a:rPr>
              <a:t>rusc.uoc.edu/ojs/index.php/rusc/article/viewFile/v10n1-coughlan-perryman/v10n1-coughlan-perryman-en</a:t>
            </a:r>
            <a:endParaRPr lang="en-US" sz="2400" b="1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Effective Learning Communities  </a:t>
            </a:r>
            <a:br>
              <a:rPr lang="en-US" sz="4400" dirty="0"/>
            </a:br>
            <a:r>
              <a:rPr lang="en-US" sz="4400" dirty="0"/>
              <a:t>Trust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695700" cy="4927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4599214" cy="3219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Effective Learning Communities  </a:t>
            </a:r>
            <a:br>
              <a:rPr lang="en-US" sz="4400" dirty="0"/>
            </a:br>
            <a:r>
              <a:rPr lang="en-US" sz="4400" dirty="0"/>
              <a:t>Respect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76" y="1524000"/>
            <a:ext cx="6821487" cy="5113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Effective Learning Communities </a:t>
            </a:r>
            <a:br>
              <a:rPr lang="en-US" sz="4400" dirty="0"/>
            </a:br>
            <a:r>
              <a:rPr lang="en-US" sz="4400" dirty="0"/>
              <a:t> Ownership – do what you can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865" y="1828800"/>
            <a:ext cx="7296150" cy="486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1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Effective Learning Communities  - Open/Accepting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600200"/>
            <a:ext cx="7524750" cy="5008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7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Introductions…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03" y="1219200"/>
            <a:ext cx="8229600" cy="2667000"/>
          </a:xfrm>
        </p:spPr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accent1"/>
                </a:solidFill>
              </a:rPr>
              <a:t>Please share the following information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</a:rPr>
              <a:t>Your name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</a:rPr>
              <a:t>Your educational role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</a:rPr>
              <a:t>What you like to take away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46588"/>
            <a:ext cx="3353486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23" y="4438237"/>
            <a:ext cx="3353486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04" y="0"/>
            <a:ext cx="1983596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Effective Learning Communities</a:t>
            </a:r>
            <a:br>
              <a:rPr lang="en-US" sz="4400" dirty="0"/>
            </a:br>
            <a:r>
              <a:rPr lang="en-US" sz="4400" dirty="0"/>
              <a:t>“Check Ego at the door.”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97" y="1524000"/>
            <a:ext cx="4772025" cy="5212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3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Thoughts…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6663" y="2362200"/>
            <a:ext cx="4724400" cy="3581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How to </a:t>
            </a:r>
            <a:r>
              <a:rPr lang="en-US" sz="2800" dirty="0" smtClean="0">
                <a:solidFill>
                  <a:schemeClr val="accent1"/>
                </a:solidFill>
              </a:rPr>
              <a:t>make best use of the Moodle Hub?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Other ways </a:t>
            </a:r>
            <a:r>
              <a:rPr lang="en-US" sz="2800" dirty="0" smtClean="0">
                <a:solidFill>
                  <a:schemeClr val="accent1"/>
                </a:solidFill>
              </a:rPr>
              <a:t>to provide </a:t>
            </a:r>
            <a:r>
              <a:rPr lang="en-US" sz="2800" dirty="0" smtClean="0">
                <a:solidFill>
                  <a:schemeClr val="accent1"/>
                </a:solidFill>
              </a:rPr>
              <a:t>sharing </a:t>
            </a:r>
            <a:r>
              <a:rPr lang="en-US" sz="2800" dirty="0" smtClean="0">
                <a:solidFill>
                  <a:schemeClr val="accent1"/>
                </a:solidFill>
              </a:rPr>
              <a:t>opportunities</a:t>
            </a:r>
            <a:r>
              <a:rPr lang="en-US" sz="2800" dirty="0" smtClean="0">
                <a:solidFill>
                  <a:schemeClr val="accent1"/>
                </a:solidFill>
              </a:rPr>
              <a:t>?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How to further develop a strong community of practice?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41" b="5222"/>
          <a:stretch/>
        </p:blipFill>
        <p:spPr bwMode="auto">
          <a:xfrm>
            <a:off x="457200" y="1752600"/>
            <a:ext cx="3739463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3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3868" y="1752600"/>
            <a:ext cx="792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#1 </a:t>
            </a:r>
            <a:r>
              <a:rPr lang="en-US" dirty="0" smtClean="0">
                <a:solidFill>
                  <a:schemeClr val="accent1"/>
                </a:solidFill>
              </a:rPr>
              <a:t>Moodle Mini Summit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1"/>
                </a:solidFill>
              </a:rPr>
              <a:t>Slide #2,3,4 </a:t>
            </a:r>
            <a:r>
              <a:rPr lang="en-US" dirty="0">
                <a:solidFill>
                  <a:schemeClr val="accent1"/>
                </a:solidFill>
              </a:rPr>
              <a:t>Creative Commons </a:t>
            </a:r>
            <a:r>
              <a:rPr lang="en-US" dirty="0" smtClean="0">
                <a:solidFill>
                  <a:schemeClr val="accent1"/>
                </a:solidFill>
              </a:rPr>
              <a:t> &amp; clipart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</a:t>
            </a:r>
            <a:r>
              <a:rPr lang="en-US" dirty="0" smtClean="0">
                <a:solidFill>
                  <a:schemeClr val="accent1"/>
                </a:solidFill>
              </a:rPr>
              <a:t>#14 </a:t>
            </a:r>
            <a:r>
              <a:rPr lang="en-US" dirty="0">
                <a:solidFill>
                  <a:schemeClr val="accent1"/>
                </a:solidFill>
              </a:rPr>
              <a:t>From the collection of </a:t>
            </a:r>
            <a:r>
              <a:rPr lang="en-US" dirty="0" err="1">
                <a:solidFill>
                  <a:schemeClr val="accent1"/>
                </a:solidFill>
              </a:rPr>
              <a:t>Shelagh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Coy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1"/>
                </a:solidFill>
              </a:rPr>
              <a:t>Slide 16,17,18 Adapted from Alberta Ed by Joan Coy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#</a:t>
            </a:r>
            <a:r>
              <a:rPr lang="en-US" dirty="0" smtClean="0">
                <a:solidFill>
                  <a:schemeClr val="accent1"/>
                </a:solidFill>
              </a:rPr>
              <a:t>19 </a:t>
            </a:r>
            <a:r>
              <a:rPr lang="en-US" dirty="0">
                <a:solidFill>
                  <a:schemeClr val="accent1"/>
                </a:solidFill>
              </a:rPr>
              <a:t>http://www.flickr.com/photos/divemasterking2000/2156349505/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</a:t>
            </a:r>
            <a:r>
              <a:rPr lang="en-US" dirty="0" smtClean="0">
                <a:solidFill>
                  <a:schemeClr val="accent1"/>
                </a:solidFill>
              </a:rPr>
              <a:t>#20 </a:t>
            </a:r>
            <a:r>
              <a:rPr lang="en-US" dirty="0">
                <a:solidFill>
                  <a:schemeClr val="accent1"/>
                </a:solidFill>
              </a:rPr>
              <a:t>http://www.flickr.com/photos/courosa/3677605158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</a:t>
            </a:r>
            <a:r>
              <a:rPr lang="en-US" dirty="0" smtClean="0">
                <a:solidFill>
                  <a:schemeClr val="accent1"/>
                </a:solidFill>
              </a:rPr>
              <a:t>#21 </a:t>
            </a:r>
            <a:r>
              <a:rPr lang="en-US" dirty="0">
                <a:solidFill>
                  <a:schemeClr val="accent1"/>
                </a:solidFill>
              </a:rPr>
              <a:t>www.flickr.com/photos/lagohsep/4626873569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</a:t>
            </a:r>
            <a:r>
              <a:rPr lang="en-US" dirty="0" smtClean="0">
                <a:solidFill>
                  <a:schemeClr val="accent1"/>
                </a:solidFill>
              </a:rPr>
              <a:t>#22 </a:t>
            </a:r>
            <a:r>
              <a:rPr lang="en-US" dirty="0">
                <a:solidFill>
                  <a:schemeClr val="accent1"/>
                </a:solidFill>
              </a:rPr>
              <a:t>http://www.flickr.com/photos/calvinfornia/4740637825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</a:t>
            </a:r>
            <a:r>
              <a:rPr lang="en-US" dirty="0" smtClean="0">
                <a:solidFill>
                  <a:schemeClr val="accent1"/>
                </a:solidFill>
              </a:rPr>
              <a:t>#23 </a:t>
            </a:r>
            <a:r>
              <a:rPr lang="en-US" dirty="0">
                <a:solidFill>
                  <a:schemeClr val="accent1"/>
                </a:solidFill>
              </a:rPr>
              <a:t>http://www.flickr.com/photos/carlo-arioli/1657433876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Slide # </a:t>
            </a:r>
            <a:r>
              <a:rPr lang="en-US" dirty="0" smtClean="0">
                <a:solidFill>
                  <a:schemeClr val="accent1"/>
                </a:solidFill>
              </a:rPr>
              <a:t>24 </a:t>
            </a:r>
            <a:r>
              <a:rPr lang="en-US" dirty="0">
                <a:solidFill>
                  <a:schemeClr val="accent1"/>
                </a:solidFill>
              </a:rPr>
              <a:t>http://www.flickr.com/photos/joancoy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The Challenge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 algn="ctr"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 marL="118872" indent="0" algn="ctr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How </a:t>
            </a:r>
            <a:r>
              <a:rPr lang="en-US" sz="2800" dirty="0" smtClean="0">
                <a:solidFill>
                  <a:schemeClr val="accent1"/>
                </a:solidFill>
              </a:rPr>
              <a:t>can educators using Moodle openly share courses, resources &amp; expertise?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 marL="118872" indent="0" algn="ctr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52" name="Picture 4" descr="http://hennessypan.files.wordpress.com/2011/05/anonymous-challenge-mountain-bike-11874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9534" r="7802" b="18019"/>
          <a:stretch/>
        </p:blipFill>
        <p:spPr bwMode="auto">
          <a:xfrm>
            <a:off x="2572377" y="3557116"/>
            <a:ext cx="3858567" cy="26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90" y="152443"/>
            <a:ext cx="194561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8198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Questions are welcome at anytime…</a:t>
            </a:r>
            <a:br>
              <a:rPr lang="en-US" sz="4000" dirty="0" smtClean="0">
                <a:solidFill>
                  <a:schemeClr val="accent1"/>
                </a:solidFill>
              </a:rPr>
            </a:b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315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5448"/>
            <a:ext cx="88218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What do we want to do?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Encourage open two way sharing – a give and take of courses and resources</a:t>
            </a:r>
            <a:r>
              <a:rPr lang="en-US" sz="2800" dirty="0">
                <a:solidFill>
                  <a:schemeClr val="accent1"/>
                </a:solidFill>
              </a:rPr>
              <a:t> 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Use a Moodle Hub to facilitate </a:t>
            </a:r>
            <a:r>
              <a:rPr lang="en-US" sz="2800" dirty="0" smtClean="0">
                <a:solidFill>
                  <a:schemeClr val="accent1"/>
                </a:solidFill>
              </a:rPr>
              <a:t>course sharing</a:t>
            </a:r>
          </a:p>
          <a:p>
            <a:pPr marL="118872" indent="0"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Collaborate to create effective student centered on-line courses working with other educators</a:t>
            </a:r>
          </a:p>
          <a:p>
            <a:pPr marL="118872" indent="0"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Create a community of practice</a:t>
            </a:r>
            <a:endParaRPr lang="en-US" sz="28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/>
            </a:r>
            <a:br>
              <a:rPr lang="en-US" sz="2800" dirty="0">
                <a:solidFill>
                  <a:schemeClr val="accent1"/>
                </a:solidFill>
              </a:rPr>
            </a:b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5448"/>
            <a:ext cx="88218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What is Open Sharing?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99603" cy="50292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Define sharing before entering collaboration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Open sharing – little bits or chunks – share what you can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Talk with your jurisdiction, what does sharing mean to them?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Voluntary participation for sharing</a:t>
            </a:r>
          </a:p>
        </p:txBody>
      </p:sp>
    </p:spTree>
    <p:extLst>
      <p:ext uri="{BB962C8B-B14F-4D97-AF65-F5344CB8AC3E}">
        <p14:creationId xmlns:p14="http://schemas.microsoft.com/office/powerpoint/2010/main" val="7103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5448"/>
            <a:ext cx="8821800" cy="1252728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What does sharing courses look like?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99603" cy="50292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endParaRPr lang="en-US" sz="2800" dirty="0" smtClean="0">
              <a:solidFill>
                <a:schemeClr val="accent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Share at any point – it does not have to be perfect… the process of sharing and tweaking is so important, also helps the “takes” to be more willing to customize the course for their </a:t>
            </a:r>
            <a:r>
              <a:rPr lang="en-US" sz="2800" dirty="0" smtClean="0">
                <a:solidFill>
                  <a:schemeClr val="accent1"/>
                </a:solidFill>
              </a:rPr>
              <a:t>context</a:t>
            </a:r>
          </a:p>
          <a:p>
            <a:pPr lvl="0"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Courses are not static…   we are not </a:t>
            </a:r>
            <a:r>
              <a:rPr lang="en-US" sz="2800" dirty="0" smtClean="0">
                <a:solidFill>
                  <a:schemeClr val="accent1"/>
                </a:solidFill>
              </a:rPr>
              <a:t>publishing</a:t>
            </a:r>
          </a:p>
          <a:p>
            <a:pPr lvl="0"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One teacher starts a project/course/resource with the time they have, then pass it on to another teacher to add their time and viewpoint into it… accumulation of efforts</a:t>
            </a:r>
          </a:p>
        </p:txBody>
      </p:sp>
    </p:spTree>
    <p:extLst>
      <p:ext uri="{BB962C8B-B14F-4D97-AF65-F5344CB8AC3E}">
        <p14:creationId xmlns:p14="http://schemas.microsoft.com/office/powerpoint/2010/main" val="16706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5448"/>
            <a:ext cx="8915400" cy="125272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What can we do besides sharing courses?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95021"/>
            <a:ext cx="861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Focus on best </a:t>
            </a:r>
            <a:r>
              <a:rPr lang="en-US" sz="2800" dirty="0" smtClean="0">
                <a:solidFill>
                  <a:schemeClr val="accent1"/>
                </a:solidFill>
              </a:rPr>
              <a:t>practice for on-line education</a:t>
            </a:r>
          </a:p>
          <a:p>
            <a:pPr lvl="0"/>
            <a:endParaRPr lang="en-US" sz="2800" dirty="0" smtClean="0">
              <a:solidFill>
                <a:schemeClr val="accent1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How can we all work together to </a:t>
            </a:r>
            <a:r>
              <a:rPr lang="en-US" sz="2800" dirty="0" smtClean="0">
                <a:solidFill>
                  <a:schemeClr val="accent1"/>
                </a:solidFill>
              </a:rPr>
              <a:t>share expertise,  strategies </a:t>
            </a:r>
            <a:r>
              <a:rPr lang="en-US" sz="2800" dirty="0">
                <a:solidFill>
                  <a:schemeClr val="accent1"/>
                </a:solidFill>
              </a:rPr>
              <a:t>and resources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How </a:t>
            </a:r>
            <a:r>
              <a:rPr lang="en-US" sz="2800" dirty="0" smtClean="0">
                <a:solidFill>
                  <a:schemeClr val="accent1"/>
                </a:solidFill>
              </a:rPr>
              <a:t>can we involve parents… </a:t>
            </a:r>
            <a:r>
              <a:rPr lang="en-US" sz="2800" dirty="0">
                <a:solidFill>
                  <a:schemeClr val="accent1"/>
                </a:solidFill>
              </a:rPr>
              <a:t>communication with families and communities.. </a:t>
            </a:r>
            <a:r>
              <a:rPr lang="en-US" sz="2800" dirty="0" smtClean="0">
                <a:solidFill>
                  <a:schemeClr val="accent1"/>
                </a:solidFill>
              </a:rPr>
              <a:t>(</a:t>
            </a:r>
            <a:r>
              <a:rPr lang="en-US" sz="2800" dirty="0">
                <a:solidFill>
                  <a:schemeClr val="accent1"/>
                </a:solidFill>
              </a:rPr>
              <a:t>parents have great ideas &amp; are a huge support in education)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54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763000" cy="125272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How does the community of practice work?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578" y="1692310"/>
            <a:ext cx="4104156" cy="5165690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r>
              <a:rPr lang="en-GB" sz="2800" dirty="0">
                <a:solidFill>
                  <a:schemeClr val="accent1"/>
                </a:solidFill>
              </a:rPr>
              <a:t>Moderator is the </a:t>
            </a:r>
            <a:r>
              <a:rPr lang="en-GB" sz="2800" b="1" dirty="0">
                <a:solidFill>
                  <a:schemeClr val="accent1"/>
                </a:solidFill>
              </a:rPr>
              <a:t>Activator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endParaRPr lang="en-GB" sz="2800" dirty="0" smtClean="0">
              <a:solidFill>
                <a:schemeClr val="accent1"/>
              </a:solidFill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r>
              <a:rPr lang="en-GB" sz="2800" dirty="0" smtClean="0">
                <a:solidFill>
                  <a:schemeClr val="accent1"/>
                </a:solidFill>
              </a:rPr>
              <a:t>Shared courses are ‘works in progress’ 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endParaRPr lang="en-GB" sz="2800" dirty="0">
              <a:solidFill>
                <a:schemeClr val="accent1"/>
              </a:solidFill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r>
              <a:rPr lang="en-GB" sz="2800" dirty="0">
                <a:solidFill>
                  <a:schemeClr val="accent1"/>
                </a:solidFill>
              </a:rPr>
              <a:t>Everyone contributes to the health of the </a:t>
            </a:r>
            <a:r>
              <a:rPr lang="en-GB" sz="2800" dirty="0" smtClean="0">
                <a:solidFill>
                  <a:schemeClr val="accent1"/>
                </a:solidFill>
              </a:rPr>
              <a:t>community</a:t>
            </a:r>
            <a:endParaRPr lang="en-GB" sz="2800" dirty="0">
              <a:solidFill>
                <a:schemeClr val="accent1"/>
              </a:solidFill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endParaRPr lang="en-GB" sz="2800" dirty="0">
              <a:solidFill>
                <a:schemeClr val="accent1"/>
              </a:solidFill>
            </a:endParaRP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Ø"/>
              <a:tabLst>
                <a:tab pos="720725" algn="l"/>
                <a:tab pos="1177925" algn="l"/>
                <a:tab pos="1635125" algn="l"/>
                <a:tab pos="2092325" algn="l"/>
                <a:tab pos="2549525" algn="l"/>
                <a:tab pos="3006725" algn="l"/>
                <a:tab pos="3463925" algn="l"/>
                <a:tab pos="3921125" algn="l"/>
                <a:tab pos="4378325" algn="l"/>
                <a:tab pos="4835525" algn="l"/>
                <a:tab pos="5292725" algn="l"/>
                <a:tab pos="5749925" algn="l"/>
                <a:tab pos="6207125" algn="l"/>
                <a:tab pos="6664325" algn="l"/>
                <a:tab pos="7121525" algn="l"/>
                <a:tab pos="7578725" algn="l"/>
                <a:tab pos="8035925" algn="l"/>
                <a:tab pos="8493125" algn="l"/>
                <a:tab pos="8950325" algn="l"/>
                <a:tab pos="9407525" algn="l"/>
              </a:tabLst>
            </a:pPr>
            <a:r>
              <a:rPr lang="en-US" sz="2800" dirty="0" smtClean="0">
                <a:solidFill>
                  <a:schemeClr val="accent1"/>
                </a:solidFill>
              </a:rPr>
              <a:t>Share the expertise of the team</a:t>
            </a:r>
            <a:endParaRPr lang="en-US" sz="2800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6358"/>
          <a:stretch/>
        </p:blipFill>
        <p:spPr>
          <a:xfrm>
            <a:off x="0" y="1692310"/>
            <a:ext cx="4984578" cy="468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44065</TotalTime>
  <Words>714</Words>
  <Application>Microsoft Office PowerPoint</Application>
  <PresentationFormat>On-screen Show (4:3)</PresentationFormat>
  <Paragraphs>138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Module</vt:lpstr>
      <vt:lpstr>Sharing Community using a Moodle Hub</vt:lpstr>
      <vt:lpstr>Introductions…</vt:lpstr>
      <vt:lpstr>The Challenge</vt:lpstr>
      <vt:lpstr>Questions are welcome at anytime… </vt:lpstr>
      <vt:lpstr>What do we want to do?</vt:lpstr>
      <vt:lpstr>What is Open Sharing?</vt:lpstr>
      <vt:lpstr>What does sharing courses look like?</vt:lpstr>
      <vt:lpstr>What can we do besides sharing courses?</vt:lpstr>
      <vt:lpstr>How does the community of practice work?</vt:lpstr>
      <vt:lpstr>How do we help the community grow?</vt:lpstr>
      <vt:lpstr>How do we know it is working?</vt:lpstr>
      <vt:lpstr>Beginning - 2010-11</vt:lpstr>
      <vt:lpstr>First year – 2011 - 12</vt:lpstr>
      <vt:lpstr>Second Year – 2012 - 13</vt:lpstr>
      <vt:lpstr>Informal Learning through a Community of Practice</vt:lpstr>
      <vt:lpstr>Effective Learning Communities   Trust</vt:lpstr>
      <vt:lpstr>Effective Learning Communities   Respect</vt:lpstr>
      <vt:lpstr>Effective Learning Communities   Ownership – do what you can</vt:lpstr>
      <vt:lpstr>Effective Learning Communities  - Open/Accepting</vt:lpstr>
      <vt:lpstr>Effective Learning Communities “Check Ego at the door.”</vt:lpstr>
      <vt:lpstr>Your Thoughts…</vt:lpstr>
      <vt:lpstr>Credits</vt:lpstr>
    </vt:vector>
  </TitlesOfParts>
  <Company>Peace Wapiti School Division No. 76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Easy, Open Collaboration with Moodle</dc:title>
  <dc:creator>wandadechant</dc:creator>
  <cp:lastModifiedBy>Joan</cp:lastModifiedBy>
  <cp:revision>191</cp:revision>
  <dcterms:created xsi:type="dcterms:W3CDTF">2011-04-29T13:48:46Z</dcterms:created>
  <dcterms:modified xsi:type="dcterms:W3CDTF">2013-02-07T15:22:06Z</dcterms:modified>
</cp:coreProperties>
</file>