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329" r:id="rId4"/>
    <p:sldId id="339" r:id="rId5"/>
    <p:sldId id="333" r:id="rId6"/>
    <p:sldId id="288" r:id="rId7"/>
    <p:sldId id="330" r:id="rId8"/>
    <p:sldId id="328" r:id="rId9"/>
    <p:sldId id="334" r:id="rId10"/>
    <p:sldId id="322" r:id="rId11"/>
    <p:sldId id="324" r:id="rId12"/>
    <p:sldId id="309" r:id="rId13"/>
    <p:sldId id="332" r:id="rId14"/>
    <p:sldId id="336" r:id="rId15"/>
    <p:sldId id="33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2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2" autoAdjust="0"/>
  </p:normalViewPr>
  <p:slideViewPr>
    <p:cSldViewPr>
      <p:cViewPr>
        <p:scale>
          <a:sx n="76" d="100"/>
          <a:sy n="76" d="100"/>
        </p:scale>
        <p:origin x="-16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93EF-2AE0-4767-9C18-157B0421AFDE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1ABC-7636-4011-9BB0-E7C7CB639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1ABC-7636-4011-9BB0-E7C7CB63948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1ABC-7636-4011-9BB0-E7C7CB63948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esigningforlearning.info/services/writing/ecoach/tenbest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Teaching On-line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Ten Best Practices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  <a:hlinkClick r:id="rId2"/>
              </a:rPr>
              <a:t>http://www.designingforlearning.info/services/writing/ecoach/tenbest.html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Joan Coy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Principal PAVE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PWSD#76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6154613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Oct 28, 2013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encrypted-tbn2.gstatic.com/images?q=tbn:ANd9GcS0wjmYC14dJqwEN4plluGVC1UpIIq-WAAf_OVhl302wWLmq1Ko_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87" y="4343400"/>
            <a:ext cx="2046656" cy="20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6. How is it going?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99603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Early opportunity for feedback is empowering to students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Give a chance to fix anything that is not working well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Good opening for student communication</a:t>
            </a:r>
            <a:endParaRPr lang="en-US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9" y="15073"/>
            <a:ext cx="174214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7. Carefully prepared Discussion Posts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24000"/>
            <a:ext cx="8499603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Invite questions, discussions, reflections and responses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Possible purposes of discussions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Provide </a:t>
            </a:r>
            <a:r>
              <a:rPr lang="en-US" sz="2400" dirty="0">
                <a:solidFill>
                  <a:schemeClr val="accent1"/>
                </a:solidFill>
              </a:rPr>
              <a:t>an open question and answer </a:t>
            </a:r>
            <a:r>
              <a:rPr lang="en-US" sz="2400" dirty="0" smtClean="0">
                <a:solidFill>
                  <a:schemeClr val="accent1"/>
                </a:solidFill>
              </a:rPr>
              <a:t>forum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Encourage critical or creative thinking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Reinforcing domain or procedural processes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Achieve social interaction and community building - have the students get to know each other personally and intellectually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Validating experiences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Supporting students in their own reflections and inquiries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-110532"/>
            <a:ext cx="18383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18" y="178324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8. Content accessible from computer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83935" cy="54462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Encourage students to help make best use of the world of Internet resources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Enlist student help in identifying high quality content online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Can include tutorials, simulations, current news events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Mobile – accessible through call phones, </a:t>
            </a:r>
            <a:r>
              <a:rPr lang="en-US" sz="2400" dirty="0" err="1" smtClean="0">
                <a:solidFill>
                  <a:schemeClr val="accent1"/>
                </a:solidFill>
              </a:rPr>
              <a:t>ipads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</a:rPr>
              <a:t>ipods</a:t>
            </a:r>
            <a:r>
              <a:rPr lang="en-US" sz="2400" dirty="0" smtClean="0">
                <a:solidFill>
                  <a:schemeClr val="accent1"/>
                </a:solidFill>
              </a:rPr>
              <a:t>, mp3 players are welcome to many students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s://encrypted-tbn3.gstatic.com/images?q=tbn:ANd9GcTnSlQ7tQKpWbFRBfVaDwqzQ1xpJ9hKij1VtlUL9z5d8wCwvSIOe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27" y="0"/>
            <a:ext cx="1439426" cy="14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5" y="97117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9. Core &amp; Personalized Learning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98991"/>
            <a:ext cx="8936334" cy="4625609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Course have performance outcomes dealing with concepts</a:t>
            </a:r>
          </a:p>
          <a:p>
            <a:pPr lvl="0">
              <a:buFont typeface="Wingdings" pitchFamily="2" charset="2"/>
              <a:buChar char="Ø"/>
            </a:pPr>
            <a:endParaRPr lang="en-US" sz="2600" dirty="0" smtClean="0">
              <a:solidFill>
                <a:schemeClr val="accent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From </a:t>
            </a:r>
            <a:r>
              <a:rPr lang="en-US" sz="2600" dirty="0" err="1" smtClean="0">
                <a:solidFill>
                  <a:schemeClr val="accent1"/>
                </a:solidFill>
              </a:rPr>
              <a:t>Vygotsky</a:t>
            </a:r>
            <a:r>
              <a:rPr lang="en-US" sz="2600" dirty="0" smtClean="0">
                <a:solidFill>
                  <a:schemeClr val="accent1"/>
                </a:solidFill>
              </a:rPr>
              <a:t> – “concepts are organized knowledge clusters”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resent concepts in small clusters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pply concepts in case studies, projects, problems and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Move from novice to expert focusing on patterns &amp; relationships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Make thinking visible – learners create, talk, write, explain, analyze, judge, report and inquire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And all this with the freedom for the student to proceed and express their learning in their own style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://t2t3publicspeech.files.wordpress.com/2012/05/group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54" b="754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7776"/>
          <a:stretch/>
        </p:blipFill>
        <p:spPr bwMode="auto">
          <a:xfrm>
            <a:off x="7010400" y="-152400"/>
            <a:ext cx="24260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10. Good course closing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4255" cy="4952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Take time to remind </a:t>
            </a:r>
            <a:r>
              <a:rPr lang="en-US" sz="2800" dirty="0">
                <a:solidFill>
                  <a:schemeClr val="accent1"/>
                </a:solidFill>
              </a:rPr>
              <a:t>students of core concepts and fundamental principles.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End-of-course </a:t>
            </a:r>
            <a:r>
              <a:rPr lang="en-US" sz="2800" dirty="0">
                <a:solidFill>
                  <a:schemeClr val="accent1"/>
                </a:solidFill>
              </a:rPr>
              <a:t>experiences often include student presentations, summaries and analyses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chemeClr val="accent1"/>
                </a:solidFill>
              </a:rPr>
              <a:t>These reports and presentations provide insights into just what useful knowledge students are taking away from a </a:t>
            </a:r>
            <a:r>
              <a:rPr lang="en-US" sz="2600" dirty="0" smtClean="0">
                <a:solidFill>
                  <a:schemeClr val="accent1"/>
                </a:solidFill>
              </a:rPr>
              <a:t>course</a:t>
            </a:r>
          </a:p>
          <a:p>
            <a:pPr lvl="1">
              <a:buFont typeface="Wingdings" pitchFamily="2" charset="2"/>
              <a:buChar char="Ø"/>
            </a:pPr>
            <a:endParaRPr lang="en-US" sz="26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A </a:t>
            </a:r>
            <a:r>
              <a:rPr lang="en-US" sz="2800" dirty="0">
                <a:solidFill>
                  <a:schemeClr val="accent1"/>
                </a:solidFill>
              </a:rPr>
              <a:t>well-designed ending of a course provides opportunities for reflection and integration of useful knowledge.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It </a:t>
            </a:r>
            <a:r>
              <a:rPr lang="en-US" sz="2600" dirty="0">
                <a:solidFill>
                  <a:schemeClr val="accent1"/>
                </a:solidFill>
              </a:rPr>
              <a:t>is also a time to wrap up positive social and cognitive experiences</a:t>
            </a:r>
            <a:r>
              <a:rPr lang="en-US" sz="2600" dirty="0" smtClean="0">
                <a:solidFill>
                  <a:schemeClr val="accent1"/>
                </a:solidFill>
              </a:rPr>
              <a:t>.</a:t>
            </a:r>
            <a:r>
              <a:rPr lang="en-US" sz="2600" dirty="0"/>
              <a:t> End-of-course </a:t>
            </a:r>
            <a:r>
              <a:rPr lang="en-US" dirty="0"/>
              <a:t>experiences often include student </a:t>
            </a:r>
            <a:r>
              <a:rPr lang="en-US" dirty="0" smtClean="0"/>
              <a:t>p</a:t>
            </a:r>
          </a:p>
        </p:txBody>
      </p:sp>
      <p:pic>
        <p:nvPicPr>
          <p:cNvPr id="8194" name="Picture 2" descr="https://encrypted-tbn2.gstatic.com/images?q=tbn:ANd9GcShzmG28ZsXRFkycsVOu3-MfwQeLzu4J-KCzHzmOwUcXSHGB7S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77" y="-17668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6663" y="2362200"/>
            <a:ext cx="472440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Discuss these ten best practices with colleagues from your subject area.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Possibly create a check list of indicators of a good on-line course in your setting.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599"/>
            <a:ext cx="3733800" cy="47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9067800" cy="81981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Questions are welcome at anytime…</a:t>
            </a:r>
            <a:br>
              <a:rPr lang="en-US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15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Traditional courses have focused on presentation of content – an instructor focus.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/>
                </a:solidFill>
              </a:rPr>
              <a:t>The new focus is on the learner with questions like: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What is going on in the learner’s head?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How is the content being integrated in their knowledge base?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How much of the content/tools can the student use?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What are students thinking and how did they arrive at their positions?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How is the student supporting the community of learners?</a:t>
            </a:r>
          </a:p>
          <a:p>
            <a:pPr marL="118872" indent="0" algn="ctr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118872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75" y="152443"/>
            <a:ext cx="1417624" cy="121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76200"/>
            <a:ext cx="5105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 Present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Create supportive on-line community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Variety – large or small group, individual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Early on –”How is course going?”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Invite Questions, Discussions, Responses &amp; Reflections</a:t>
            </a:r>
          </a:p>
          <a:p>
            <a:pPr algn="ctr"/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1143000" y="246184"/>
            <a:ext cx="2057400" cy="896815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Relationships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9790" y="4724400"/>
            <a:ext cx="4480309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Synchronous &amp; Asynchronous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Content 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computer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Core concept &amp; personalized learning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Good ‘wrap’ activity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38411" y="4855028"/>
            <a:ext cx="4038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Set of very clear expectations for your students and yourself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7057711" y="4556927"/>
            <a:ext cx="1905000" cy="76200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514600" y="2133600"/>
            <a:ext cx="5384242" cy="3773993"/>
          </a:xfrm>
          <a:prstGeom prst="irregularSeal1">
            <a:avLst/>
          </a:prstGeom>
          <a:solidFill>
            <a:srgbClr val="FFC1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Effective, Efficient, Enjoyable Teaching &amp; Learning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304800" y="4451000"/>
            <a:ext cx="1905000" cy="76200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Course Design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1. Present at Course site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Face to face course orientation for students and parents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Welcome to course – video, forums, announcements</a:t>
            </a:r>
            <a:r>
              <a:rPr lang="en-US" sz="2800" dirty="0">
                <a:solidFill>
                  <a:schemeClr val="accent1"/>
                </a:solidFill>
              </a:rPr>
              <a:t> 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Daily presence of instructor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Clear communication on when instructor is and is not available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Offer support to students based on quiz, assignment results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/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9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2. Supportive On-line Community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99603" cy="5410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2800" b="1" i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Design course with balance of dialogues: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Instructor to student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Resources in text, video or audio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Weekly coaching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One on one explanations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Student to student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Social presence – ‘get to know you for students’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Teaching presence – Open forums for peer helping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Cognitive presence – encourage student collaboration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Student to resource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Ensure interactivity &amp; variety of approaches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17" y="-76200"/>
            <a:ext cx="16049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3. Clear expectations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99603" cy="5029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How the instructor will communicate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When instructor is available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Turn around time for marking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Expected response times for emails, phone calls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On-line groups sessions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How much course work students should accomplish each week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Weekly schedule</a:t>
            </a:r>
            <a:endParaRPr lang="en-US" sz="2400" dirty="0"/>
          </a:p>
        </p:txBody>
      </p:sp>
      <p:pic>
        <p:nvPicPr>
          <p:cNvPr id="3074" name="Picture 2" descr="https://encrypted-tbn3.gstatic.com/images?q=tbn:ANd9GcSD2sLzzcd63Fp34zyCHpGucbCkgFC29yjgcFDoRvAeP9W5kOfou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51" y="-152399"/>
            <a:ext cx="14862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4. Variety of Learning Experiences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mall groups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Enjoyable and effective for many students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Brainstorm &amp; work through concepts with a few peers</a:t>
            </a: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Large groups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Teams are effective for project work or working through complex case studies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Individual  work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Some students learn best on their own and need to have the opportunity</a:t>
            </a:r>
            <a:endParaRPr lang="en-US" sz="2400" dirty="0"/>
          </a:p>
        </p:txBody>
      </p:sp>
      <p:pic>
        <p:nvPicPr>
          <p:cNvPr id="4098" name="Picture 2" descr="https://encrypted-tbn0.gstatic.com/images?q=tbn:ANd9GcRxbom0n9H1CfCeC9qL563wmjfVJa3jDZPrcxsdAKeYdaJ9lT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04"/>
          <a:stretch/>
        </p:blipFill>
        <p:spPr bwMode="auto">
          <a:xfrm>
            <a:off x="7457552" y="14235"/>
            <a:ext cx="1676400" cy="15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2" y="16033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5. Synchronous &amp; Asynchronous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1"/>
            <a:ext cx="800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Synchronous activities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Learners can be engaged in collaborative &amp; reflective activities that can be recorded and archived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Real time interactive brainstorming &amp; discussion is motivating to many students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 Asynchronous activities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Excellent course management systems give us the ability for audio, video, interactive labs, virtual classroom that can all be accessed anytime – anywhere.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Message boards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and forums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dirty="0" smtClean="0">
                <a:solidFill>
                  <a:schemeClr val="accent1"/>
                </a:solidFill>
              </a:rPr>
              <a:t>facilitate communication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AutoShape 2" descr="data:image/jpeg;base64,/9j/4AAQSkZJRgABAQAAAQABAAD/2wCEAAkGBxQSEhUUExQVFhUWFBQXGBQXFRcWFRcUFRQWGBUVGBUdHSggGBomHBgYITEiJSkrLi4uGB8zODMsNygtLisBCgoKDg0OGxAQGywkHyQyLCwsLCwsLCwsLCwsLCwsLCwsLCwsLCwsLCwsLCwsLCwsLCwsLCwsLCwsLCwsLCwsLP/AABEIAOEA4QMBEQACEQEDEQH/xAAcAAABBQEBAQAAAAAAAAAAAAAAAQMEBQYHAgj/xABNEAACAQIDBAYGAwwHCAMBAAABAgMAEQQSIQUGMUETIlFhcYEHMlKRobEUI3IzQlRidIKSlLPB0eE0U3Oi0tPwFRYXJCVDk7I1Y8Jk/8QAGgEBAAIDAQAAAAAAAAAAAAAAAAQFAgMGAf/EADERAAICAgAFAwMEAgEFAQAAAAABAgMEEQUSITFREyJBMmGBFCMzcZGhsUJD0eHwFf/aAAwDAQACEQMRAD8A7Z6vh8v5fLw4Ae6AKAKAKAKAKAKAKAKADQGEh34xMw6TD4NGiYnI8mIyOyg2zFBGct7cL1Fnl1wlyskwxbJx2hwb14/8Cg/Wz/lVis2sy/R2Hob0Y/8AAoP1s/5VZfrKzz9JYehvLtD8Cg/Wz/lVl+qrMf0sxRvFtD8Cg/Wz/lV7+ogefp5lxuztw4oSLJF0UsLhJEzh16yhlZXAFwQey9bYyTW0aZRaemXVZHgUAUAUAUAUAUAUAUAUB4JvoPM9ncO+gDoR2fE0B7oDx6v2fl/L5eHAD3QBQBQBQBQBQBQBQCScD4H5UByvc4/8lB/Zj5mucyn+8zoMZfso0eBwrSmy6KOL/uA5n5V5TXKx6XbyeX2xq79/BOxWHgisGV5GPLMRoOJ0IAqVONNXTq2RITut209I9R4JJEzQsynXqsSwuORvqPEGvVXCceat6f3PHdOuXLZ1GEc3IIsw0I/1xHfWMZfDN3Rra7De5n9Kx/8AaQfsataPoRV3/WzW1uNQUAE0Al6AW9AF6AL0AUAUB4Y30HmezuHfQHpRbhQHqgEoAoCo23t+DBZemcjPfKqqzvpxsignKL8eV/d42l3PUm+xWf8AEHBds/6rP/grH1I+TL05eA/4g4Ptn/VZ/wDBT1I+RyS8C/8AEDB//f8Aqs/+CveePk85JeA/3/wf/wDR+qz/AOCnOhyS8EnZ++eEmkWJXdXc2USQyxBj7IZ1AJ7q9TTPGmjQV6eBQCScD4H5UByXdNrYKC39X8bmuYzH+9I6PFX7KOhYRBGiqOQ955n31MqahFRRWWNzk2xjH4XpCCGysNL2uCDyIrC2PO009M2U2uta1tHqDLCmrc7ljzJ/1wr2ElVHTZjLmtn2IM+I6RwwFgARc8WHLTkPGsOdzlzJaJNdfJHTZ53J/pOP/tIP2NXOP/GiqyP5Ga6t5pCgOT/7Oixc2KkxC9Kwxc8ali1ljjfKiqL2AtVTmZE4WcsX0LTEohOvbQ8u6+C/B1sTYHr2J7Ab2qMsyzySHjVb1oeXdPBfg6e9v41tWTZ5MHjVr4HF3RwP4Onvb+NZrIn5MHjw8Dq7n4H8GT3t/Gtivn5MHRDwTN08KuHx0sMIKRNhkk6O5Kh+kK5gCdLjjU2iTkupCvioy0jaE30Hmezu8a3Gk9KLcKAWgFoBKAKAwe9n/wAnD+RyftlqBxF6q/JOwF+5+B/A4V5L5SAq2uSToTysOXy+VXTXO3evgsL7Y1a38kyTZ0y8lYfitr7jb51udFsfualk1S+wykmtjcEcQdD7qxjLrpmzSfVdR5XrYpGDRV7zt1YPyzC/tRUzGfuIuSvab2p5XhQCScD4H5UByHdVv+Tg7kHwJrlc1/vyOlxFulHQY5QwBHAgH31vU9rZWyjp6EmZspy2zcr8L99JSeugilvr2KVmbN9ZfP3/AP55W8K0RfX3dywio69nYeVq3pmLQ5uOf+Yx/wDaQfsau8X+NFLk/wAjNfUg0BQHLtlHr4v8uxf7Q1QcR/l/BecPX7X5NLs7Eq6dE4HC1uRA4Edh+VaKbFrkkY31yg+eJ4OCIcKzEIfVYWu34p5Aj4++snBxlpvp5PfX3DaXUJEZGytrf1W5MP3HurPrF6l/kyjJTW1/gcVq2pnjRF2Kb7Te34Gtz2fWn41Z4v0lZlfUbRRbhUkjC0AUAtAJQBQGB3vP/UofyOT9stV3E/4vyT+Hfy/gcwRkueizXsL5bW7r30qmqdm/Zv7lpeq+1hJXaU8R698v4629zjT5/wAJCybYv3f7I7x6Z/SyxWaPECxFnH6S96nmK3qcL1p9GRnCdEtrsQWUo2VuPEHkw7R+8Vr6xfLIlJqa5kVm8Z6sH5Zhf2oqbiv3kXKXsOg1ZFaFAY3frb0iMuEw7ZJHUvJKOMUV7DL+OxuB2WNRcvKWPDmff4JOLjO+fKu3yZzAwLEixpoqiw56Vyc7XZJyfc6aFariooudm7RydVvV5Hmv8q21W8vRkXIxub3R7lzHiFYXDA+BFS1JP5IDhKPdEfGYmOxDWb8Uan+XjWE5R7Gyuube0V8J+eg42HZfnSvaJckStxP6Rjv7SD9lXQYn8SKLK/lZsakkcKA5Xsw/WYv8uxX7U1z3E3+/+C+4cv2fyW+CjDuASRxII0NxyBqFFKUkmSL5OMNpE/aTyKoBtlJH1g7VIK3B9U1It51HXx5IlEa5S38+B7D4gSIFlUgNwPAEjgVPI8/41lCfNHU10ZrnD057g+pCR+IBvYkZhzAPEd9ZQkSGtpPQbv8A/wAm/wCRr+2NW+H9BV5n1G1qWRAoAoBaASgCgOf75H/qUP5G/wC2Wqzir/ZX9ljw3+X8HrB45or5ctjxDcNOfGqSu2UO3yW11EbO/wAFlh9rB+q4Avpfih7j2VIWSpdJIh2Yrh7o/wDsi4zDmFgyGy36p9hvZ+wfh7rYzXK1ozqn6keWROnfpYg49Zdbd49ZfmPdW6UuePN8miC9KzlZQ7ee64f8rwv7UVMwpbmY5i1A6NVsVQUByzb9xtPF5ua4Yr9jorad2bNXP8b37fBecH17hFaqNMuWh1WrNMwaIjbXiDEWdipKkrE7i44i4BFT4YFs4qSRCnm1QetjibbjH3k36vL/AIa3rh9y+DU86p/I6u34/Zm/8Ev+Gtiwrl8GDzKvJofR7G5OKmKOiSyx9HnUozBIwC2U6hbnTwq4xoOFaTKjImp2No2FbzSMY3GJDG0krBEQXZibACgOWbIkzdNJZgsuJnlTMLEpI91NuVxXMcSsUruh0XD4ONPUswahb2S2i4wOODqY5Lagi+lmH8amVXbXJIrr6HB88D3hsWsmaFrNyvyYDmvePhWddkX7JdjXZXKOproMTYcxELxU+q3b3Hsb5164uD+3wbq7FYvuN7uH/qb/AJGv7U1b4P0Fbm/WbeppDCgCgFoBKA8TyqilmICqCSTwAAuSaA5di9pnG4n6SFyRLGYogfXdS4bpGH3t7aDsqh4plxl+0vhl3w3GlH9x/JebDiVixIBItYHW1+dqrsdRbbZIzJSWkuw7tmFRlIABJsbcxYn4ae+s7klpmvFlJtocRs+HN9SFYX704H4VknzVmElyXdP/ALZ52PJYOPvbg+GYfLSsqpdxlR00yl2zoIB2Y2AfozWqbw5+81Zv8e/6Ol1dlQFAZLfjdySYpiMOAZ41KlCbCWIm+S/JgdR4mouXjRyK+SRIxsiVE+ZGFO140OWUmFxxSUGNh5Hj5VzFnDsiuWtbXlHR18Qomt70/BIwc8mKOTBoZGP/AHSCIIx7TPwPgLk1LxOF2Se7OiIuVxKuK1X1Z03d3Y64TDpCpLZblnPF3Y3dz4n91dKlpaRz7e3tlnXp4FAJQBQHP/SLiTJiIMMfUVDiHXkxDZIwe0A5jbtAqu4ne6qend9Cfw6lWXdeyK1WrlVJ7Ol0PK1bEzBo95r6e/8A121tTNbHk5W0twI4jwrPoYNeSXJi3cBWtYG+nMjh4VtU5SSTNEaYwbkhN2T/ANSf8jX9qau+H/xlVnfWbmp5BCgCgFoBKAynpOlIwDKDYSSwxsfxHlUN7xp51quk41to2VRUppMyqG2g4VxDm29s7Hl0tEiCYqbqSD3VnGTTNc64zWpIckxBJu7X5XJ08q3Jyk99zUoQrXToe0xVgVD2U8RmFj21sUJ9tM1v0299ByPEgG6uBy0I4VmoS+EzCXI++iv2rIt8OoIN8Xh7C9zfpAT48zVlgRan2IWc16etnUquinCgCgG5YFb1lVvEA/OgMhvptWQSx4SBjFnRpJZVsHWMHKqp7LMb68gKi5WR6MOb5JGNR6s9eCnj2Y8QMmFxE6zKLgSTPLHIRrlkRiQb8Li1r1EozXJ9SXdhKK9pu939pjFYaKcC3SIGK+yeDL5EEVaJ7KxlhXoCgCgOf+kjDGOeDFfeFTBIeS3bPGx7Be4v3iq3ilDtoeu66k/h1yqt69mVCtXJb6nUdz2H/ma2xNcuw/u7sabHCSVJ2hhDZIrIrdJlHXe7cs2g8DXS43D63WnYupz+Rnz9R+m+hcjceb8Of/wx1J/QUeCP+uu8ijcmb8Ok/wDDHXv6GnwefrbvJabu7tDDO8rSvNK6qmdgqhUUkhVUcNTc1vrqjWtRNFlkpvbL+thgFAFALQCUBWby7IGLw0sBNs69VvZdSGRvJgK8kk1pnqens5hhcSwYxTDJOmjxnjf2l9pTxBFcdm4NlE302vg6rEzIXQ6vqTc4AudAOZqLBSb0kSpNLuPbt7JG0Jg7pmwkObVh1ZpiLADtRQTr210/DcN1R5p92c7xDKVkuSHZGw/3KwH4JD+jVpyrwVu35D/crAfgkP6NOVDbJOz92MJA4kiw8SOL2YKLi/Gx5U0kOpZ+r4fL+Xy+Xp4e6AKAKAxu/Ow5nkjxWHXpHRDHJECAzxk3BQnTMpvpzBqJmY3r18vz8EnFyPQnzfHyZ+CbFS/VwYaYSHTPKhjjjvxZmPG3YL3qvxuH2xknN9CffnVyjqC6nRNg7MXC4eKBTcRoFueJI4t5m586uyn2TqAKAKAZxeGSVGjkUMjAhlIuCDyNAYXFbhSoxGExICf1cyFwvcsgIa3cb+NV9/DaLXzNaf2J1PELq1yp9BifdERRmXaOLHQLbNHEpjVuxS5JdrnkLXrKnh9NL5kuv3PLc663pstcNvtDGoH0TExYdQAJOiXIqjgSisWVfKpStg3pMjOqaW2jXYedZFV0YMrAFWBuCDwINbDWOUAUAUAUAUAtAJQBQFbtnYGHxYAniV7cG1V1+y4sw8jXjSfRnqbXYo33H2fArSyI7JGpc9LNK6Kqi5OQtY6DnesI1Vx6pIylZOXRtlXh9vY2cBsP0GFht9XG0Rkcp96WsyhARyHCo086Clyokww5yjzM0O7O8DzO8GIRUxEah+oSY5IibCVL6gX0IPCpVc1NbRGnBwemaGszAWgEoDx6v2fl/L5eHAD3QBQBQGR3l31WB2igUSyp90Zmyww/bbm1vvR8K1zsUO5nCtz7GRbfPaRHSLYx+0uEYx27iWzEd9ec09dj3lhvWy+3a9IgkZExKqmchVnjJMRcmwVlOsZJ7bjwr2Nib18iVbS38G+rYawoDwxvoPM9ncO+gPQFqAxHpLYh8Fm+5dNJm9npej+qv/e86h5rmqXy9yVhqLuXMNYTFVQ0XPfQvLql8ll6NP6Gcv3L6RiOi7Oi6Q2t+LmzWrp4b5Vs5yeuZ6NXWZgFAFAFAFALQCUAUAUBWbzYBsRhJ4V9aSJ1X7RGg8L141tHqOcbK2ymXK5EcidWSNyFZGXiCDXMW021WtaZ0dV1Vla6l7ubfE41sUn3GLDtAH5SSPIrtlPNVCgX7TV7h1yjX7u5S5dkZT9pX71b/wA4nkhwuRFiYxmVlzszro+VToADprfgalkUxW1d68aeOMkOuoBVPcFAoC53G9IcsMgjxbtJA337As8Z5G4GZl7Rr3UB1/Zm0YsRGssLh42vZhfkbEWOoN+RoB/1fs/L+Xy8OAHugKXfHapwuDllT17Kif2kjBE9xa/lXjels9S29HLB0EMkEMzXjGeSTRnaSRbFcygEtdjm/NqDjvmk5yJl3tioRNWd7IT/ANvEEdvQm1vA61L9aHkjelPwY7aeLw7TsIyQJASysrRkOCLGzAakHiPYqPkddTj3N9HT2SOu7r7R6fDRuTdgMj/bTQnz0PnUmuXNFMjTjyyaLMm+g8z2d3jWZielFqAWgIm1Nmx4mJoplDow1BuPAgjUEdorxrYXR7Mwvo7ivZsRiXi/qi4AI7C4UMR51oji1RlzKPU3vJtceVvoP4rfTBYb6iK8hjAXo4ELKgHBc3qjwvWdl1df1PRhCqc/pWxiL0iwf9yHExL7TR5gPHISfhWuOZTJ6UkbJYt0VtxZqNnbRixCCSF1kQ8GU3Hgew9xqRsjkqvQFAFALQCUAUAUAUBBx2x8PMwaWGKRhwZkVj7yKAjby7T+hYSSVEU9GoCJ6q3JCqNOA1oDh4jgBJmmzsWLFVvlzMST6up1POgH3x2GVCEyjSw6jL53IoCH9KT2h76Asd29+5cBnSNEkiZ8+VrqcxABysOF7dhoDpe7HpFwuLZYzeGVtAj6qx7FkGhPcbGgNZ6v2f8A1/l8vDgBgvSjj8xjwuYIlunlk++UIwEYXsJa+v4orTdNxj0W9m2mHM+rMRh8SdRhYwgPGVwWdu+x1/SPlVRdkV1/W9vwi2pxp2LcVpeWO/RsSdTM9+7IvwAqF/8ApQXaK/2TFw5/MmQsQJTcMyyjmrqAdOxh/CpVedD5Wv6NFmBP4e/7L/0abeEOK+jXKpPfqNqUnAAWzcwyjL4hauaJOUd90U18eWWuzOwKLVvNAtAFAFAYLfXakmIn+gQMVUAHEODYnMLrCDy01JHLSoWZk+klGP1PsS8THVjcpfShYN2oY48o0sDqNAPL+NVNmDGSbm235LWGXKLSgkl4M+K58u+5Dixr4GcYiDn91iHqyqOII5NbUHtq+4Znyj7JvoU/EMGM1zwXX/k7DgMWk0aSxm6SKrKe0MLiulOcH6AKAWgEoAoAoAoCJtfaKYaGSaQ9WNSxtxPYo7ybAeNAcH3l3slxjkzElQerAptGnYD7bd5oCNh0kIBEYseQJ/hUeWTXB6k9EiONZNbihw5hxU/OvY5NUu0kePFuX/SxoyJzyjx0rapxfZmpwlHuiBj4RxS3fbhWRiabcncGbFSLJMrRYcEEsQVd7cFQcR9r3XoDu1AYjF7jjEYvET4s5o2CxwxqxsiCMASNw1DFiBwF/d5ob0ZWHFnCO8LqOkj6jXUEHQWdR2MLHztyrlMnHsotbXZnU41sMmpJ9GvBCxOPuDbQczUOFG35JsppRKyHDyzDMpyIeFrF2HbrwqfOdND5Wtv/AEiFFXX+5Plj8eWWe7mJhhZYsXGHhbELKJ9Vlhn6gViw+86q3ta1W2FmwnqvWvBU52DOvdm9+TtwNWZWBQBQBQHKNiYwLicRK/32KxIJ5jK5RfcFFc5m5CrzU5dki/w6efE1Hvsttr7YDjJHex4ta3kKi5mepx5K/wDJKxcNxfPP/BSVUlkQNqN6o8TUijp1MJ9Tfei2QnAKDwSWZB9kSEgfGu2olzVxb8HG3xUbZJeTW1tNIUAtAJQBQBQBQFbvJsdcZhpIGJXOBZhrlZSGVrc7EDSgOGbb3QxWFe8sRKX+6oC8Z7yRqngwFAafc1IpEs5AIUjjazD+Wtc3l1xeVKNnbXQ6DGsksaMq+++oskYOhANUb3F6TLlPaKnGql7KPHmPCpdUppdWa5Rg+6LLcjZvStNIoNw0YXKhawTNma/AXY2/NNdThRlGpc3c5bOnGVz5ex1H/a6HKAJGZgxChDm6jZWvfhY9tTCGIm2Y2tkDsbXIVDdbMy9a9rHMrC34poCNtLefDwR9JIzBetplOYFGCsCO3MQLc714+ncJHJd8NvfTJEkWAwqpyLJYmZltezfe5eYGtu3lVdkZVU9wS2WeNi2w1PejOT7RezIxANmBBUhrcL9mteVYNL1ZH+z27PujuuRvti46FsALDrgqAoU5r5QdO6wOvDSqy6j2TjLvvZOqu98JR7a0Z7asgvaxAbKGDC2jXBPwqLjxkuvjtr7E62UZJpnRfR3vErYFumcD6KejaRjYGMC8bXPHq6eK11dNnPBSOUvr5LHE84j0l4fMVghnnt98qBVte1wXIJHlWFmVVD6pGdeLbPsi72RvTDiUDRhyxLBosh6RGS2YOvLiNeBuLXrdGSkuZdjTKLi9MmNtiMDUOCGVcmQ58zgldOYNjrw0rIxOW7clGHxs0bI6rM3TR3Wx64+sHk1/fVBxfDlOSsj+S84VlKKdb/B7hlDqGU3B/cbH41z04OD0y9jJSW0eZp1XifLnSNbketopsbieLHwAHEngFHfVhj0uUlCJGvuVcHJnX9y9lNhcHFE/r2LP9uQlmHle3lXXQjyxSRyE5c0my7rIxCgFoBKAKAKAKAKAr94B/wAvL9n94oDnG3dkrFhhjYpERySjxNfLMQTlCga9Lbs4j31DzMWu+Hv6a+SXiZM6J+35+DOTbRkt145V05Jce8fvrn44UObUJJl/+tajucWvwVrYwy9WMhb8yRmPcAL1Mjiqj32Lf9EaWXK/2VtL+zfbv71QxqqIjYZwiR5LLLE4QsQyuSDmuzXvqb1c05Fdq9rKW/HsqfvR0DB4KzJIzs7BHFyBr0jh+XC1rAdlbzQM47YyvJ0gKAlQpDxLIOqWIIvbKesb9ulAc53qiEuMEJIaPCWJUxrkaaYBz1BYdVMoHiaqeKZnopR8lpw3F9VuXgrtqRrkY3VBmDDKoVVIFgAo01/fVJG6V1vsj9tFz6caa/dL77MliUuzEMTdLXy6XJJt3CulwoSjXqS0c/nTjOz2vZYbJxQiBF3vcMCANLpZoypI6oN6h5OHba+ZfPR/+STj5dVS0/7R7x2L6S1wx4aHKF0N+AvxrXVwyyHbSNs+J1y7pshFXJIBOQ5TkzErmW+RiLa2ubA1YQx5xr5G/wAkCzJjKzn5fwXmxH62a9jYAqVuDlJ5aW4n31QZNfpz5ZLaTL6mfqVqSemy5jdsDiUxKSfVydSV8oK9E7AhsvIobc+F6ssC2UJ+m17X2KvNqUo86fuXc6KMIpbO8uZ88bXsALRhgqgDgOsTe/OrkqSs3ywmDkieTEyZRkUKw9dHUsQY+ZY5rZeYrGSTWpdjKLaluPc5GsrwqM6sVZmynQObknrR30Nu+qGzGrutcapdUX1eXZTWnaujBNoZjZUYkcjZffrWueA61ux6Ruhnq3pWtsud0sfBBiBLjUc5SOjZRnijPtsvrFu+2lWGDPHj0i+v3K7Ojkye5rp9jtOFxKSIrxsrowuGUggjuIq0KodoAoBaASgCgCgCgCgMZvR6QsHh80Ws72Kskdso4ghn4DwFzQGD2ViWxTGcqFVCwSMksF4XN7cTcC9hwqo4hlVxl6c+3ctMHGnJepHv2HNpYSSZSrMupB5205HTh3VVUZWPXbz6LO7Gvsr5NmbBGZbi1nK6cmFxr3Xrormp0Nrs0UVCcL9fKZbSw51ubaaEDTzqihkxpfsRfTxZ2/yM6p6PdrNiMGvSG8kTNE55kp6rHvKlT43ro6rPUgpeTm7a3XNxfwaWthrOI7xbWEeNxgUByZ75swC6RoLX1uQQRYDS1U/EML17VLfTRbYGX6Nbj87KLau1neOzIoUOh0LZtDfmK9w+HKixT67PMrPd1bgNnakY4QD852PyIq3Kob/2xbhDEPEM1veaAVNrSsbKI18I0HxtegPL7Rm4GRgfcPhwoCdsvFaDM3XuTrzue3nVBxGmznckuhf8Otq9NRb6mnhxCyRGNhcHl2HUHyIJqo9eytcrf3RZSx4Se/8AJpNz9uxx4OVcSRfCaMx4tCfuLW5kjqd5Wutxb1dUpnLZNLpscGZBtotipPpU4Cpf6mH71F7bc2PM/wAqqOJ50nP0q/yWvDsFcvqWfPYq94MVny5QFPSXUeIN/K1Y8KUvWb8mziijGlIXYGDLkyvawzIFHM3Fyf3VlxnL0/SX9mvhON/3WXcuyrpnVSBwvxHn2VTQdiXPrp5LhuHNyPued1tuts+axJ+juwEqco2JsJlHL8btFdBw/N5vZP8ABScRwuX9yH5OyA31FXJShQC0AlAFAFAFAYz0s7TkgwP1RKmSVYmYaEIyuzWPK+UDzNAcIoDoW7cOXBKfaf5hj+8VyXE5c05S+6X+jp+HR1CK+zf+WMY7aKxTANcDJfTW5uRYDmeFaKcSVtXNHz/gk25Uap8svBSts+aTOQmVXZmGa+YXN+Wl6ulxGmqtVvrpaKd8Ottm7O23s8SrPGWJA1y3IubWFicpt3Vqg8a3SXx5JElk1bb7M97O2vJFmGHxEykkFrOEBNrA5ba6C2tWVEL0ktJIrL50Nt7bfku5d59oSRhXxDKo0LjLCW/PFiT9mppCKBpIU4sWPE5BoSeN3bifKnQEbE7U0IVFUHS5GZtdOJ4eVAV9ALQHhh/rsoAix7Lo1mHYePkaAlROj+q1j7LfuPOvGk+4XQn4PGSRm/ZyOtx3VAyuH1XJ9NMsMbiFtT0+qL7H4NZskmYhCBnUcJFBzIp7bGqDHy7MZSpXf/gur8SvIlGx/n7jU0uY93IcgK1JaJfxorMSc0oHsLfzb+Q+NX/Cq9Qc/JQcWt3NQ8Fzu4fqfF5P/Y1T8Wi5ZL0vBZcMajj9fuWm7+0WZGzEWYyqezqlgp8dBWuWqJutdmvkzj+9BT+Uys2tEDx4MCDWnGm4vfglWxUotP5OmejzHGbAQljdkDREniTExUE99gK7SuXNFS8nG2R5JOPg0dZmAtAJQBQBQBQGa9I+zun2fOALlFEo7bxnMbeQI86A+eqA6hgFVcDDqORPh0a61x+ZqW/LkzqsX2tP45UVuzIBMxxEnqi6xLxOX2gO09vIWr21qmv0U9fL13b8Hlads/Va/rwl5J+1tpRRhSR0Y4X1YseOulaFU8h6pj2N7tVC3bLuUONnaYMYkYjKRnIyoB2ljpVph8NsTTn2IOVxKrkah1ZkcHMyvmUkEX1HeLV0RzpIklZj1iT4m9AeKA9phXcqFUnM2UW5sBmy+NqAsF3exHNMv2mUfM0Ao2C/OWBfGVb+4UA6m745zJ+Ykr/JaAq9u7L6HKQWZToSY2SzdmvHSgKqgLTZs9xlPEfKgNDsvDtIlulKoptlCjML6izN1eN9KhSwKZTc2iZDPuhDkTJjbG4ZJHBsSWYlwey6gdXyvWyeHTKPLymMMy6MubmKjGYSaK7MBZ2H1q9aO2g4j5VnGCpr1H4Ncpu6zc33LTZmz8Oyiwznnma+vOw4VzGXl5KnuXT8HR4+Jj8vTqWGL2JEljh5GRrXNr2B7GQ6EVjZlropPnT890IYz68q5WvHZkCXFFhkcASIesBwII0ZfxTWDpjD3w6xZvqucvbPujoPon/okvZ9Klt7kv8AG9dVi/wx/o5fL/ml/ZtKkEcWgEoAoAoAoBGUEEHUEWI7jQHzjvjsJsFipIiOpctGeRiYnL7vVPeKAstmYoS4Ro84RlXKxJtZOGb9HSuYy6JU5fPrafVf2dFi3q3G5N6a7/0V+O3hZWyR6RLYDKLMVA7Te3uqfj8Mra57VuT6sg38Qsi+Srol0JuzNp4Utc3D6fdrPr3OeHwq1hXCtaitFdOyU3uT2TN4sblw7FTfN1Q172zccrAg8L6G9ZmBisOulAPCgJ2H2PK1urkB4Fzkv4A6nyFAbXZWx1jgWORVY3LG4v1j2eWlASPoUY4RoPzF/hQClQOAHuoBp6AgbUwYmjKHnwPYRwNAYvG7Akj4EHu4H808D4ce6gIETGN9QQRxBFjbwoDT7HxfRyA36p0OttDwPA/KgNLiJkUdZlGgtcgHyFyf0LUBBn23GCbZ2uTcrpccus3EdxXzoNFHiJwWDIojPMqTr4jhWqymFi1NG2u6yt7g9FxgNoNkUtrdQfOuQyaIxscV8M67Htc61J/KI+NYs4k0GVSD9nj863UPlh6fk1Wx96sXTXc6p6NcIY9nxEixlLy+UjEr/dtXVVR5YKPg5W2XNNy8morYaxaASgCgCgCgCgK3bewMPi1C4iMPl1U6hlvxsw18qA47sHdVRiJhIQyxTvCo5MyNbM3aOGnbfsrxrY20Xu39w4p2Lo7RuQL6ZkJAte2hHka9Bh9q7mYqG9k6RR99H1v7vH4UBXbOw+fNEbhiRYG+h11sNfhQGo2fucbDMGbx+qX4guf0RQGgwe76R9g+wuU+bm7+4igJseFRNVUA8zxY+LHU0ArUAw1ANPQDLUAy9AMyC/GgKvGbORhYgEdh1t4Hio8DbuoBvZuCjib6wnKOAYZh+kOXiBQEPHOrSMYxdb6WB7NfDWgPAw79gHif4UBWSYlu33V4+x6u5eDHxKB1hoBoAfdwrmniXTm+nc6eOXTCC69i+3Q2Adote4XDowEmo6R+fRhRqoPMnlwqxxOH+m+efcrcziPqLkr7eTs0aAAACwAAAHAAcBVqVJ6oBaASgCgCgCgCgKnerbIweFlny5igGVeALsQqgnsuRQHJN3NtN15JrBZ55HEg0VZXa7KfZBJuKA3UO0A2hNj28vI9tASCOygGWUXvYX7edANvQDLUAy9AMtQDLUA09AMtQDL0A01AMNQDDaeHyoCLiMSqcT5c/dQFNjtoltBoPif4UBXV4+x6u5O2njs/VX1Rz7T21Bw8X0/dLuydm5Xqe2PZGm9EWIddoqqk5XjkDjllVcwJ8Gt7++p5AO60AUAtAJQBQBQBQBQFdvFslcXhpYGNukQgNxytxVrdxsaA4fs/EtgZJMLi0yoWIJIut+BI9pSAOFAXceCKANhZRkOojbrxn7JvdfKgPabbli+6ROv40ZEie7iPdQEvD71xtpnQnsN0b3G1ATl2upHA+IIIoAO0o+0jyoDwcdH7Q+P8KAbbFp7a++gGnxSe2vvoBh8ZH7Y99AR5MfH7Q9x/hQEaTacfaT5UBEm2wo5HzIFAV8+3OzKPeaAr59pO3M/L5UBBZzQHmgEJoCy2NsDEYs2w8LuL+sBZB4uer8aA7XuDuWuz0LOQ87izMPVVeORe6/E86A1tAFALQCUAUAUAUAUB4JvoPM9nd40BB29tCLDYd5ZheNALjLmvc2Ase886A4ttnaKvNJLhYvoyiIyFUcOHbNozpbIpIvot+HGvG9I9S2yekmKC3MSyqACWjOUgHmVOnxqur4nVLaaa138E+zh1kUmtPZFxO0YjpKjL/aRm3vsRUyvIqs+mSZEnRZD6osijD4ZtUKg9quVPwIrcaj0cIR6sko/Pv86AbZJBwmfzVT+6gGmMv9b/AHFoBpnl/rP7i0A0zyf1h/RX+FANMW9tvgKAZde0t7zQDDZR2fOg0e0iZvVVj5VpnkVQ+qRuhj2z+mI/HsuQ8bL4m5+FRLOJ1R7dSZXwy6XfoRcZDkfKDmItfS2vYBUnGtdsOdrWyJk0qqfInvRM2Rs0upYrdb2Fz2cfKpBoNn6NWw8eMljnWMZo1MZcLYMjNmAJ0BIPwoDruFxUcg+rdHA9hlYD3cKAeoAoAoBaASgCgCgCgPDG+g8z2d3jQHoCwoDm+1N+ZcSWjwoSKO5QzSAO5sSGtDwUfav4UBl8ZhYIoZI0YXcNmdiAWYg8uy55Ua2EaPdjasf0TrcWT3nKAR7xXMerXS7IT79fydGq53KE4fb/AEUe1Dovbr7qq6NlrNIpsbhlKN1RfKdbDsqyx75xsXXoQsnHrlW9pbGsPgYyqnLYlQdCRy7jW6zMuhY0pdDTVhU2VpuPcutyt3ExmLeNjJ0UcV3KuQekYjIL+GY+VW+FZZZXzTKbOrqrs5ay33s3LiwzwFHmySGRGu9yHChksbcLBx7qmEMxW1cL0bEK76dpoCnkkb2j76A1fo23cTHzTLNmMaQnUMQVldgEI7bAPobigH9tbnSYIkyQ9JEOGIRSwy9sialDbjy76rcmjIb3XLp4LPFvx0tWR6+SqwUQJMlgBwQWt1fa8TVZk2yjH0t9fks8aqMperrp8Im1B2T9aPWJYJHmPYW8hwr2qLsmoowtn6cHJ/BS4ZMp67kdIRmVR1jfkLdY+VdhCChFJfBx8588nJ/JrRhZoocxwcyRLr0mUXVRzMd8wHPUVkYlDvDgwGWVVDxt1gOIseIHgaA9bB2RLinzYOMJInMTrG699r5reVqA7psWKVIIlxDh5ggDuBYM3M8B8hQE2gCgFoBKAKAKA8E30Hmezu8aA9KtuFALQFHtPdDBYhi8uHQueLi6MfEqQT50A1hNx8BEbrhY79rXk/8AcmgMbvfu9NhJHlw6s2Gcl2VFu0LnVura/Rk66cNaqs/h/rPnj3LPBz/R9kuxkTtCM6mRfM61UfpLY9OVl0sul9eZErZmzpca3RYdSQdHmsejjU8SW4E24AcanYeBPnUprSIOZxCHI4Q6tm4j9F8YIH0rEZB96BGDbszZatP0dLlzaKr9Zco8uzX7E2LDhI+jgTKt7k3JZm5szHUmpKWlpEZy29sib47JbFYV0TSVSskZ/wDsjNwPAi6/nV6eHE9ry57PYi+hU6FWGjKRyIoCgloDvHow2AcJgwXFpZiJGB4qCAETyGvixoC43s2c+Jwc8MZs7xkLrYE8cpPYbWPjXj6o9XR7OMI1iUZSjocrRsLMpHK3765bJx51zfMdXjZFdkFyj8AW/WNh/rSokm9dCUiTs/ZZx+KSC5VDd5GW11iTgBfS5aw99W3Ccfrzv4Kji1+oqtfJ1bYm7GFwn3GIBuch60h8XOvuq/KAtyL8aA4xsmBRC+Gk0MTyJryKOQPhY+dAUE8JjkBRirobrIpsynxoDsHo+2++MwxaUfWRyGJmGiuVVWDjyYX770BpqAKAWgEoAoDwTfQeZ7O7xoD2otQBQBQBQBQBQEaTZ8TG7RRk9pRSffagJCIALAADsAsPdQC0AUBht8t4pHkOEwrZStunmHFLi4iQ+2RqTyHfQHLdrYYJ6hIvxBNwx9o31v30BSOKA3/o336aB1w2IYtCxCo7G5iY2Ci/9X8vCgOz0BU7b3aw2LsZogWAsJBdZB4ONbd3CvJRUlpnsZOL2jNTejKK/UxWIUdh6N7eBK399RZYVLe+UlRzr1/1F/uxuvFgQ+Qu7vbPI5BYhb5V0AAUXOgFb664wWooj2WSse5PZeVsMAoCh2xufhcS5kdCshtd43aNmsLDNY9bzoCuj9G+BBuVlfuaZyD42IoDSYDBR4dBHEipGOCqLBb8fHx/0AJdAFALQCUB4JvoPM9ncO+gPSrbhQC0AUAUAUAUAUAUAUAUB4nchWIFyFJA7SBoKA5Lu62aBXJu8qmR25mVyS9+8HS3dQGe2rFm05igM5iISKAjGgPo/cjEPJgMM8l8xhW5PEgCysfEAHzoC7oAoAoAoAoAoAoAoDx6vh8v5fL5Ae6AWgGyb6DzPZ3eNAegLUAtAFAFAFAFAFAFAFAFAFAFAY7bm4wd2kwsvQuxJaMjNCzHi2XQox5kHyoDJYzcnaH9XC/ek2h8nUGgIA9He0HP3ONO9pRb+6CaA0e73ooRGD4uQSka9EgtGT2Mx1Yd2lAdJRQAAAAALADQADgAKAWgCgCgCgCgCgCgCgCgPHq/Z+X8vl4cAHL0A1h/V8z/AOxoBygCgCgCgCgCgCgCgCgCgCgCgCgCgCgCgCgCgCgCgCgCgCgCgCgCgCgK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WFBQXGBQXFRcWFRcUFRQWGBUVGBUdHSggGBomHBgYITEiJSkrLi4uGB8zODMsNygtLisBCgoKDg0OGxAQGywkHyQyLCwsLCwsLCwsLCwsLCwsLCwsLCwsLCwsLCwsLCwsLCwsLCwsLCwsLCwsLCwsLCwsLP/AABEIAOEA4QMBEQACEQEDEQH/xAAcAAABBQEBAQAAAAAAAAAAAAAAAQMEBQYHAgj/xABNEAACAQIDBAYGAwwHCAMBAAABAgMAEQQSIQUGMUETIlFhcYEHMlKRobEUI3IzQlRidIKSlLPB0eE0U3Oi0tPwFRYXJCVDk7I1Y8Jk/8QAGgEBAAIDAQAAAAAAAAAAAAAAAAQFAgMGAf/EADERAAICAgAFAwMEAgEFAQAAAAABAgMEEQUSITFREyJBMmGBFCMzcZGhsUJD0eHwFf/aAAwDAQACEQMRAD8A7Z6vh8v5fLw4Ae6AKAKAKAKAKAKAKAKADQGEh34xMw6TD4NGiYnI8mIyOyg2zFBGct7cL1Fnl1wlyskwxbJx2hwb14/8Cg/Wz/lVis2sy/R2Hob0Y/8AAoP1s/5VZfrKzz9JYehvLtD8Cg/Wz/lVl+qrMf0sxRvFtD8Cg/Wz/lV7+ogefp5lxuztw4oSLJF0UsLhJEzh16yhlZXAFwQey9bYyTW0aZRaemXVZHgUAUAUAUAUAUAUAUAUB4JvoPM9ncO+gDoR2fE0B7oDx6v2fl/L5eHAD3QBQBQBQBQBQBQBQCScD4H5UByvc4/8lB/Zj5mucyn+8zoMZfso0eBwrSmy6KOL/uA5n5V5TXKx6XbyeX2xq79/BOxWHgisGV5GPLMRoOJ0IAqVONNXTq2RITut209I9R4JJEzQsynXqsSwuORvqPEGvVXCceat6f3PHdOuXLZ1GEc3IIsw0I/1xHfWMZfDN3Rra7De5n9Kx/8AaQfsataPoRV3/WzW1uNQUAE0Al6AW9AF6AL0AUAUB4Y30HmezuHfQHpRbhQHqgEoAoCo23t+DBZemcjPfKqqzvpxsignKL8eV/d42l3PUm+xWf8AEHBds/6rP/grH1I+TL05eA/4g4Ptn/VZ/wDBT1I+RyS8C/8AEDB//f8Aqs/+CveePk85JeA/3/wf/wDR+qz/AOCnOhyS8EnZ++eEmkWJXdXc2USQyxBj7IZ1AJ7q9TTPGmjQV6eBQCScD4H5UByXdNrYKC39X8bmuYzH+9I6PFX7KOhYRBGiqOQ955n31MqahFRRWWNzk2xjH4XpCCGysNL2uCDyIrC2PO009M2U2uta1tHqDLCmrc7ljzJ/1wr2ElVHTZjLmtn2IM+I6RwwFgARc8WHLTkPGsOdzlzJaJNdfJHTZ53J/pOP/tIP2NXOP/GiqyP5Ga6t5pCgOT/7Oixc2KkxC9Kwxc8ali1ljjfKiqL2AtVTmZE4WcsX0LTEohOvbQ8u6+C/B1sTYHr2J7Ab2qMsyzySHjVb1oeXdPBfg6e9v41tWTZ5MHjVr4HF3RwP4Onvb+NZrIn5MHjw8Dq7n4H8GT3t/Gtivn5MHRDwTN08KuHx0sMIKRNhkk6O5Kh+kK5gCdLjjU2iTkupCvioy0jaE30Hmezu8a3Gk9KLcKAWgFoBKAKAwe9n/wAnD+RyftlqBxF6q/JOwF+5+B/A4V5L5SAq2uSToTysOXy+VXTXO3evgsL7Y1a38kyTZ0y8lYfitr7jb51udFsfualk1S+wykmtjcEcQdD7qxjLrpmzSfVdR5XrYpGDRV7zt1YPyzC/tRUzGfuIuSvab2p5XhQCScD4H5UByHdVv+Tg7kHwJrlc1/vyOlxFulHQY5QwBHAgH31vU9rZWyjp6EmZspy2zcr8L99JSeugilvr2KVmbN9ZfP3/AP55W8K0RfX3dywio69nYeVq3pmLQ5uOf+Yx/wDaQfsau8X+NFLk/wAjNfUg0BQHLtlHr4v8uxf7Q1QcR/l/BecPX7X5NLs7Eq6dE4HC1uRA4Edh+VaKbFrkkY31yg+eJ4OCIcKzEIfVYWu34p5Aj4++snBxlpvp5PfX3DaXUJEZGytrf1W5MP3HurPrF6l/kyjJTW1/gcVq2pnjRF2Kb7Te34Gtz2fWn41Z4v0lZlfUbRRbhUkjC0AUAtAJQBQGB3vP/UofyOT9stV3E/4vyT+Hfy/gcwRkueizXsL5bW7r30qmqdm/Zv7lpeq+1hJXaU8R698v4629zjT5/wAJCybYv3f7I7x6Z/SyxWaPECxFnH6S96nmK3qcL1p9GRnCdEtrsQWUo2VuPEHkw7R+8Vr6xfLIlJqa5kVm8Z6sH5Zhf2oqbiv3kXKXsOg1ZFaFAY3frb0iMuEw7ZJHUvJKOMUV7DL+OxuB2WNRcvKWPDmff4JOLjO+fKu3yZzAwLEixpoqiw56Vyc7XZJyfc6aFariooudm7RydVvV5Hmv8q21W8vRkXIxub3R7lzHiFYXDA+BFS1JP5IDhKPdEfGYmOxDWb8Uan+XjWE5R7Gyuube0V8J+eg42HZfnSvaJckStxP6Rjv7SD9lXQYn8SKLK/lZsakkcKA5Xsw/WYv8uxX7U1z3E3+/+C+4cv2fyW+CjDuASRxII0NxyBqFFKUkmSL5OMNpE/aTyKoBtlJH1g7VIK3B9U1It51HXx5IlEa5S38+B7D4gSIFlUgNwPAEjgVPI8/41lCfNHU10ZrnD057g+pCR+IBvYkZhzAPEd9ZQkSGtpPQbv8A/wAm/wCRr+2NW+H9BV5n1G1qWRAoAoBaASgCgOf75H/qUP5G/wC2Wqzir/ZX9ljw3+X8HrB45or5ctjxDcNOfGqSu2UO3yW11EbO/wAFlh9rB+q4Avpfih7j2VIWSpdJIh2Yrh7o/wDsi4zDmFgyGy36p9hvZ+wfh7rYzXK1ozqn6keWROnfpYg49Zdbd49ZfmPdW6UuePN8miC9KzlZQ7ee64f8rwv7UVMwpbmY5i1A6NVsVQUByzb9xtPF5ua4Yr9jorad2bNXP8b37fBecH17hFaqNMuWh1WrNMwaIjbXiDEWdipKkrE7i44i4BFT4YFs4qSRCnm1QetjibbjH3k36vL/AIa3rh9y+DU86p/I6u34/Zm/8Ev+Gtiwrl8GDzKvJofR7G5OKmKOiSyx9HnUozBIwC2U6hbnTwq4xoOFaTKjImp2No2FbzSMY3GJDG0krBEQXZibACgOWbIkzdNJZgsuJnlTMLEpI91NuVxXMcSsUruh0XD4ONPUswahb2S2i4wOODqY5Lagi+lmH8amVXbXJIrr6HB88D3hsWsmaFrNyvyYDmvePhWddkX7JdjXZXKOproMTYcxELxU+q3b3Hsb5164uD+3wbq7FYvuN7uH/qb/AJGv7U1b4P0Fbm/WbeppDCgCgFoBKA8TyqilmICqCSTwAAuSaA5di9pnG4n6SFyRLGYogfXdS4bpGH3t7aDsqh4plxl+0vhl3w3GlH9x/JebDiVixIBItYHW1+dqrsdRbbZIzJSWkuw7tmFRlIABJsbcxYn4ae+s7klpmvFlJtocRs+HN9SFYX704H4VknzVmElyXdP/ALZ52PJYOPvbg+GYfLSsqpdxlR00yl2zoIB2Y2AfozWqbw5+81Zv8e/6Ol1dlQFAZLfjdySYpiMOAZ41KlCbCWIm+S/JgdR4mouXjRyK+SRIxsiVE+ZGFO140OWUmFxxSUGNh5Hj5VzFnDsiuWtbXlHR18Qomt70/BIwc8mKOTBoZGP/AHSCIIx7TPwPgLk1LxOF2Se7OiIuVxKuK1X1Z03d3Y64TDpCpLZblnPF3Y3dz4n91dKlpaRz7e3tlnXp4FAJQBQHP/SLiTJiIMMfUVDiHXkxDZIwe0A5jbtAqu4ne6qend9Cfw6lWXdeyK1WrlVJ7Ol0PK1bEzBo95r6e/8A121tTNbHk5W0twI4jwrPoYNeSXJi3cBWtYG+nMjh4VtU5SSTNEaYwbkhN2T/ANSf8jX9qau+H/xlVnfWbmp5BCgCgFoBKAynpOlIwDKDYSSwxsfxHlUN7xp51quk41to2VRUppMyqG2g4VxDm29s7Hl0tEiCYqbqSD3VnGTTNc64zWpIckxBJu7X5XJ08q3Jyk99zUoQrXToe0xVgVD2U8RmFj21sUJ9tM1v0299ByPEgG6uBy0I4VmoS+EzCXI++iv2rIt8OoIN8Xh7C9zfpAT48zVlgRan2IWc16etnUquinCgCgG5YFb1lVvEA/OgMhvptWQSx4SBjFnRpJZVsHWMHKqp7LMb68gKi5WR6MOb5JGNR6s9eCnj2Y8QMmFxE6zKLgSTPLHIRrlkRiQb8Li1r1EozXJ9SXdhKK9pu939pjFYaKcC3SIGK+yeDL5EEVaJ7KxlhXoCgCgOf+kjDGOeDFfeFTBIeS3bPGx7Be4v3iq3ilDtoeu66k/h1yqt69mVCtXJb6nUdz2H/ma2xNcuw/u7sabHCSVJ2hhDZIrIrdJlHXe7cs2g8DXS43D63WnYupz+Rnz9R+m+hcjceb8Of/wx1J/QUeCP+uu8ijcmb8Ok/wDDHXv6GnwefrbvJabu7tDDO8rSvNK6qmdgqhUUkhVUcNTc1vrqjWtRNFlkpvbL+thgFAFALQCUBWby7IGLw0sBNs69VvZdSGRvJgK8kk1pnqens5hhcSwYxTDJOmjxnjf2l9pTxBFcdm4NlE302vg6rEzIXQ6vqTc4AudAOZqLBSb0kSpNLuPbt7JG0Jg7pmwkObVh1ZpiLADtRQTr210/DcN1R5p92c7xDKVkuSHZGw/3KwH4JD+jVpyrwVu35D/crAfgkP6NOVDbJOz92MJA4kiw8SOL2YKLi/Gx5U0kOpZ+r4fL+Xy+Xp4e6AKAKAxu/Ow5nkjxWHXpHRDHJECAzxk3BQnTMpvpzBqJmY3r18vz8EnFyPQnzfHyZ+CbFS/VwYaYSHTPKhjjjvxZmPG3YL3qvxuH2xknN9CffnVyjqC6nRNg7MXC4eKBTcRoFueJI4t5m586uyn2TqAKAKAZxeGSVGjkUMjAhlIuCDyNAYXFbhSoxGExICf1cyFwvcsgIa3cb+NV9/DaLXzNaf2J1PELq1yp9BifdERRmXaOLHQLbNHEpjVuxS5JdrnkLXrKnh9NL5kuv3PLc663pstcNvtDGoH0TExYdQAJOiXIqjgSisWVfKpStg3pMjOqaW2jXYedZFV0YMrAFWBuCDwINbDWOUAUAUAUAUAtAJQBQFbtnYGHxYAniV7cG1V1+y4sw8jXjSfRnqbXYo33H2fArSyI7JGpc9LNK6Kqi5OQtY6DnesI1Vx6pIylZOXRtlXh9vY2cBsP0GFht9XG0Rkcp96WsyhARyHCo086Clyokww5yjzM0O7O8DzO8GIRUxEah+oSY5IibCVL6gX0IPCpVc1NbRGnBwemaGszAWgEoDx6v2fl/L5eHAD3QBQBQGR3l31WB2igUSyp90Zmyww/bbm1vvR8K1zsUO5nCtz7GRbfPaRHSLYx+0uEYx27iWzEd9ec09dj3lhvWy+3a9IgkZExKqmchVnjJMRcmwVlOsZJ7bjwr2Nib18iVbS38G+rYawoDwxvoPM9ncO+gPQFqAxHpLYh8Fm+5dNJm9npej+qv/e86h5rmqXy9yVhqLuXMNYTFVQ0XPfQvLql8ll6NP6Gcv3L6RiOi7Oi6Q2t+LmzWrp4b5Vs5yeuZ6NXWZgFAFAFAFALQCUAUAUBWbzYBsRhJ4V9aSJ1X7RGg8L141tHqOcbK2ymXK5EcidWSNyFZGXiCDXMW021WtaZ0dV1Vla6l7ubfE41sUn3GLDtAH5SSPIrtlPNVCgX7TV7h1yjX7u5S5dkZT9pX71b/wA4nkhwuRFiYxmVlzszro+VToADprfgalkUxW1d68aeOMkOuoBVPcFAoC53G9IcsMgjxbtJA337As8Z5G4GZl7Rr3UB1/Zm0YsRGssLh42vZhfkbEWOoN+RoB/1fs/L+Xy8OAHugKXfHapwuDllT17Kif2kjBE9xa/lXjels9S29HLB0EMkEMzXjGeSTRnaSRbFcygEtdjm/NqDjvmk5yJl3tioRNWd7IT/ANvEEdvQm1vA61L9aHkjelPwY7aeLw7TsIyQJASysrRkOCLGzAakHiPYqPkddTj3N9HT2SOu7r7R6fDRuTdgMj/bTQnz0PnUmuXNFMjTjyyaLMm+g8z2d3jWZielFqAWgIm1Nmx4mJoplDow1BuPAgjUEdorxrYXR7Mwvo7ivZsRiXi/qi4AI7C4UMR51oji1RlzKPU3vJtceVvoP4rfTBYb6iK8hjAXo4ELKgHBc3qjwvWdl1df1PRhCqc/pWxiL0iwf9yHExL7TR5gPHISfhWuOZTJ6UkbJYt0VtxZqNnbRixCCSF1kQ8GU3Hgew9xqRsjkqvQFAFALQCUAUAUAUBBx2x8PMwaWGKRhwZkVj7yKAjby7T+hYSSVEU9GoCJ6q3JCqNOA1oDh4jgBJmmzsWLFVvlzMST6up1POgH3x2GVCEyjSw6jL53IoCH9KT2h76Asd29+5cBnSNEkiZ8+VrqcxABysOF7dhoDpe7HpFwuLZYzeGVtAj6qx7FkGhPcbGgNZ6v2f8A1/l8vDgBgvSjj8xjwuYIlunlk++UIwEYXsJa+v4orTdNxj0W9m2mHM+rMRh8SdRhYwgPGVwWdu+x1/SPlVRdkV1/W9vwi2pxp2LcVpeWO/RsSdTM9+7IvwAqF/8ApQXaK/2TFw5/MmQsQJTcMyyjmrqAdOxh/CpVedD5Wv6NFmBP4e/7L/0abeEOK+jXKpPfqNqUnAAWzcwyjL4hauaJOUd90U18eWWuzOwKLVvNAtAFAFAYLfXakmIn+gQMVUAHEODYnMLrCDy01JHLSoWZk+klGP1PsS8THVjcpfShYN2oY48o0sDqNAPL+NVNmDGSbm235LWGXKLSgkl4M+K58u+5Dixr4GcYiDn91iHqyqOII5NbUHtq+4Znyj7JvoU/EMGM1zwXX/k7DgMWk0aSxm6SKrKe0MLiulOcH6AKAWgEoAoAoAoCJtfaKYaGSaQ9WNSxtxPYo7ybAeNAcH3l3slxjkzElQerAptGnYD7bd5oCNh0kIBEYseQJ/hUeWTXB6k9EiONZNbihw5hxU/OvY5NUu0kePFuX/SxoyJzyjx0rapxfZmpwlHuiBj4RxS3fbhWRiabcncGbFSLJMrRYcEEsQVd7cFQcR9r3XoDu1AYjF7jjEYvET4s5o2CxwxqxsiCMASNw1DFiBwF/d5ob0ZWHFnCO8LqOkj6jXUEHQWdR2MLHztyrlMnHsotbXZnU41sMmpJ9GvBCxOPuDbQczUOFG35JsppRKyHDyzDMpyIeFrF2HbrwqfOdND5Wtv/AEiFFXX+5Plj8eWWe7mJhhZYsXGHhbELKJ9Vlhn6gViw+86q3ta1W2FmwnqvWvBU52DOvdm9+TtwNWZWBQBQBQHKNiYwLicRK/32KxIJ5jK5RfcFFc5m5CrzU5dki/w6efE1Hvsttr7YDjJHex4ta3kKi5mepx5K/wDJKxcNxfPP/BSVUlkQNqN6o8TUijp1MJ9Tfei2QnAKDwSWZB9kSEgfGu2olzVxb8HG3xUbZJeTW1tNIUAtAJQBQBQBQFbvJsdcZhpIGJXOBZhrlZSGVrc7EDSgOGbb3QxWFe8sRKX+6oC8Z7yRqngwFAafc1IpEs5AIUjjazD+Wtc3l1xeVKNnbXQ6DGsksaMq+++oskYOhANUb3F6TLlPaKnGql7KPHmPCpdUppdWa5Rg+6LLcjZvStNIoNw0YXKhawTNma/AXY2/NNdThRlGpc3c5bOnGVz5ex1H/a6HKAJGZgxChDm6jZWvfhY9tTCGIm2Y2tkDsbXIVDdbMy9a9rHMrC34poCNtLefDwR9JIzBetplOYFGCsCO3MQLc714+ncJHJd8NvfTJEkWAwqpyLJYmZltezfe5eYGtu3lVdkZVU9wS2WeNi2w1PejOT7RezIxANmBBUhrcL9mteVYNL1ZH+z27PujuuRvti46FsALDrgqAoU5r5QdO6wOvDSqy6j2TjLvvZOqu98JR7a0Z7asgvaxAbKGDC2jXBPwqLjxkuvjtr7E62UZJpnRfR3vErYFumcD6KejaRjYGMC8bXPHq6eK11dNnPBSOUvr5LHE84j0l4fMVghnnt98qBVte1wXIJHlWFmVVD6pGdeLbPsi72RvTDiUDRhyxLBosh6RGS2YOvLiNeBuLXrdGSkuZdjTKLi9MmNtiMDUOCGVcmQ58zgldOYNjrw0rIxOW7clGHxs0bI6rM3TR3Wx64+sHk1/fVBxfDlOSsj+S84VlKKdb/B7hlDqGU3B/cbH41z04OD0y9jJSW0eZp1XifLnSNbketopsbieLHwAHEngFHfVhj0uUlCJGvuVcHJnX9y9lNhcHFE/r2LP9uQlmHle3lXXQjyxSRyE5c0my7rIxCgFoBKAKAKAKAKAr94B/wAvL9n94oDnG3dkrFhhjYpERySjxNfLMQTlCga9Lbs4j31DzMWu+Hv6a+SXiZM6J+35+DOTbRkt145V05Jce8fvrn44UObUJJl/+tajucWvwVrYwy9WMhb8yRmPcAL1Mjiqj32Lf9EaWXK/2VtL+zfbv71QxqqIjYZwiR5LLLE4QsQyuSDmuzXvqb1c05Fdq9rKW/HsqfvR0DB4KzJIzs7BHFyBr0jh+XC1rAdlbzQM47YyvJ0gKAlQpDxLIOqWIIvbKesb9ulAc53qiEuMEJIaPCWJUxrkaaYBz1BYdVMoHiaqeKZnopR8lpw3F9VuXgrtqRrkY3VBmDDKoVVIFgAo01/fVJG6V1vsj9tFz6caa/dL77MliUuzEMTdLXy6XJJt3CulwoSjXqS0c/nTjOz2vZYbJxQiBF3vcMCANLpZoypI6oN6h5OHba+ZfPR/+STj5dVS0/7R7x2L6S1wx4aHKF0N+AvxrXVwyyHbSNs+J1y7pshFXJIBOQ5TkzErmW+RiLa2ubA1YQx5xr5G/wAkCzJjKzn5fwXmxH62a9jYAqVuDlJ5aW4n31QZNfpz5ZLaTL6mfqVqSemy5jdsDiUxKSfVydSV8oK9E7AhsvIobc+F6ssC2UJ+m17X2KvNqUo86fuXc6KMIpbO8uZ88bXsALRhgqgDgOsTe/OrkqSs3ywmDkieTEyZRkUKw9dHUsQY+ZY5rZeYrGSTWpdjKLaluPc5GsrwqM6sVZmynQObknrR30Nu+qGzGrutcapdUX1eXZTWnaujBNoZjZUYkcjZffrWueA61ux6Ruhnq3pWtsud0sfBBiBLjUc5SOjZRnijPtsvrFu+2lWGDPHj0i+v3K7Ojkye5rp9jtOFxKSIrxsrowuGUggjuIq0KodoAoBaASgCgCgCgCgMZvR6QsHh80Ws72Kskdso4ghn4DwFzQGD2ViWxTGcqFVCwSMksF4XN7cTcC9hwqo4hlVxl6c+3ctMHGnJepHv2HNpYSSZSrMupB5205HTh3VVUZWPXbz6LO7Gvsr5NmbBGZbi1nK6cmFxr3Xrormp0Nrs0UVCcL9fKZbSw51ubaaEDTzqihkxpfsRfTxZ2/yM6p6PdrNiMGvSG8kTNE55kp6rHvKlT43ro6rPUgpeTm7a3XNxfwaWthrOI7xbWEeNxgUByZ75swC6RoLX1uQQRYDS1U/EML17VLfTRbYGX6Nbj87KLau1neOzIoUOh0LZtDfmK9w+HKixT67PMrPd1bgNnakY4QD852PyIq3Kob/2xbhDEPEM1veaAVNrSsbKI18I0HxtegPL7Rm4GRgfcPhwoCdsvFaDM3XuTrzue3nVBxGmznckuhf8Otq9NRb6mnhxCyRGNhcHl2HUHyIJqo9eytcrf3RZSx4Se/8AJpNz9uxx4OVcSRfCaMx4tCfuLW5kjqd5Wutxb1dUpnLZNLpscGZBtotipPpU4Cpf6mH71F7bc2PM/wAqqOJ50nP0q/yWvDsFcvqWfPYq94MVny5QFPSXUeIN/K1Y8KUvWb8mziijGlIXYGDLkyvawzIFHM3Fyf3VlxnL0/SX9mvhON/3WXcuyrpnVSBwvxHn2VTQdiXPrp5LhuHNyPued1tuts+axJ+juwEqco2JsJlHL8btFdBw/N5vZP8ABScRwuX9yH5OyA31FXJShQC0AlAFAFAFAYz0s7TkgwP1RKmSVYmYaEIyuzWPK+UDzNAcIoDoW7cOXBKfaf5hj+8VyXE5c05S+6X+jp+HR1CK+zf+WMY7aKxTANcDJfTW5uRYDmeFaKcSVtXNHz/gk25Uap8svBSts+aTOQmVXZmGa+YXN+Wl6ulxGmqtVvrpaKd8Ottm7O23s8SrPGWJA1y3IubWFicpt3Vqg8a3SXx5JElk1bb7M97O2vJFmGHxEykkFrOEBNrA5ba6C2tWVEL0ktJIrL50Nt7bfku5d59oSRhXxDKo0LjLCW/PFiT9mppCKBpIU4sWPE5BoSeN3bifKnQEbE7U0IVFUHS5GZtdOJ4eVAV9ALQHhh/rsoAix7Lo1mHYePkaAlROj+q1j7LfuPOvGk+4XQn4PGSRm/ZyOtx3VAyuH1XJ9NMsMbiFtT0+qL7H4NZskmYhCBnUcJFBzIp7bGqDHy7MZSpXf/gur8SvIlGx/n7jU0uY93IcgK1JaJfxorMSc0oHsLfzb+Q+NX/Cq9Qc/JQcWt3NQ8Fzu4fqfF5P/Y1T8Wi5ZL0vBZcMajj9fuWm7+0WZGzEWYyqezqlgp8dBWuWqJutdmvkzj+9BT+Uys2tEDx4MCDWnGm4vfglWxUotP5OmejzHGbAQljdkDREniTExUE99gK7SuXNFS8nG2R5JOPg0dZmAtAJQBQBQBQGa9I+zun2fOALlFEo7bxnMbeQI86A+eqA6hgFVcDDqORPh0a61x+ZqW/LkzqsX2tP45UVuzIBMxxEnqi6xLxOX2gO09vIWr21qmv0U9fL13b8Hlads/Va/rwl5J+1tpRRhSR0Y4X1YseOulaFU8h6pj2N7tVC3bLuUONnaYMYkYjKRnIyoB2ljpVph8NsTTn2IOVxKrkah1ZkcHMyvmUkEX1HeLV0RzpIklZj1iT4m9AeKA9phXcqFUnM2UW5sBmy+NqAsF3exHNMv2mUfM0Ao2C/OWBfGVb+4UA6m745zJ+Ykr/JaAq9u7L6HKQWZToSY2SzdmvHSgKqgLTZs9xlPEfKgNDsvDtIlulKoptlCjML6izN1eN9KhSwKZTc2iZDPuhDkTJjbG4ZJHBsSWYlwey6gdXyvWyeHTKPLymMMy6MubmKjGYSaK7MBZ2H1q9aO2g4j5VnGCpr1H4Ncpu6zc33LTZmz8Oyiwznnma+vOw4VzGXl5KnuXT8HR4+Jj8vTqWGL2JEljh5GRrXNr2B7GQ6EVjZlropPnT890IYz68q5WvHZkCXFFhkcASIesBwII0ZfxTWDpjD3w6xZvqucvbPujoPon/okvZ9Klt7kv8AG9dVi/wx/o5fL/ml/ZtKkEcWgEoAoAoAoBGUEEHUEWI7jQHzjvjsJsFipIiOpctGeRiYnL7vVPeKAstmYoS4Ro84RlXKxJtZOGb9HSuYy6JU5fPrafVf2dFi3q3G5N6a7/0V+O3hZWyR6RLYDKLMVA7Te3uqfj8Mra57VuT6sg38Qsi+Srol0JuzNp4Utc3D6fdrPr3OeHwq1hXCtaitFdOyU3uT2TN4sblw7FTfN1Q172zccrAg8L6G9ZmBisOulAPCgJ2H2PK1urkB4Fzkv4A6nyFAbXZWx1jgWORVY3LG4v1j2eWlASPoUY4RoPzF/hQClQOAHuoBp6AgbUwYmjKHnwPYRwNAYvG7Akj4EHu4H808D4ce6gIETGN9QQRxBFjbwoDT7HxfRyA36p0OttDwPA/KgNLiJkUdZlGgtcgHyFyf0LUBBn23GCbZ2uTcrpccus3EdxXzoNFHiJwWDIojPMqTr4jhWqymFi1NG2u6yt7g9FxgNoNkUtrdQfOuQyaIxscV8M67Htc61J/KI+NYs4k0GVSD9nj863UPlh6fk1Wx96sXTXc6p6NcIY9nxEixlLy+UjEr/dtXVVR5YKPg5W2XNNy8morYaxaASgCgCgCgCgK3bewMPi1C4iMPl1U6hlvxsw18qA47sHdVRiJhIQyxTvCo5MyNbM3aOGnbfsrxrY20Xu39w4p2Lo7RuQL6ZkJAte2hHka9Bh9q7mYqG9k6RR99H1v7vH4UBXbOw+fNEbhiRYG+h11sNfhQGo2fucbDMGbx+qX4guf0RQGgwe76R9g+wuU+bm7+4igJseFRNVUA8zxY+LHU0ArUAw1ANPQDLUAy9AMyC/GgKvGbORhYgEdh1t4Hio8DbuoBvZuCjib6wnKOAYZh+kOXiBQEPHOrSMYxdb6WB7NfDWgPAw79gHif4UBWSYlu33V4+x6u5eDHxKB1hoBoAfdwrmniXTm+nc6eOXTCC69i+3Q2Adote4XDowEmo6R+fRhRqoPMnlwqxxOH+m+efcrcziPqLkr7eTs0aAAACwAAAHAAcBVqVJ6oBaASgCgCgCgCgKnerbIweFlny5igGVeALsQqgnsuRQHJN3NtN15JrBZ55HEg0VZXa7KfZBJuKA3UO0A2hNj28vI9tASCOygGWUXvYX7edANvQDLUAy9AMtQDLUA09AMtQDL0A01AMNQDDaeHyoCLiMSqcT5c/dQFNjtoltBoPif4UBXV4+x6u5O2njs/VX1Rz7T21Bw8X0/dLuydm5Xqe2PZGm9EWIddoqqk5XjkDjllVcwJ8Gt7++p5AO60AUAtAJQBQBQBQBQFdvFslcXhpYGNukQgNxytxVrdxsaA4fs/EtgZJMLi0yoWIJIut+BI9pSAOFAXceCKANhZRkOojbrxn7JvdfKgPabbli+6ROv40ZEie7iPdQEvD71xtpnQnsN0b3G1ATl2upHA+IIIoAO0o+0jyoDwcdH7Q+P8KAbbFp7a++gGnxSe2vvoBh8ZH7Y99AR5MfH7Q9x/hQEaTacfaT5UBEm2wo5HzIFAV8+3OzKPeaAr59pO3M/L5UBBZzQHmgEJoCy2NsDEYs2w8LuL+sBZB4uer8aA7XuDuWuz0LOQ87izMPVVeORe6/E86A1tAFALQCUAUAUAUAUB4JvoPM9nd40BB29tCLDYd5ZheNALjLmvc2Ase886A4ttnaKvNJLhYvoyiIyFUcOHbNozpbIpIvot+HGvG9I9S2yekmKC3MSyqACWjOUgHmVOnxqur4nVLaaa138E+zh1kUmtPZFxO0YjpKjL/aRm3vsRUyvIqs+mSZEnRZD6osijD4ZtUKg9quVPwIrcaj0cIR6sko/Pv86AbZJBwmfzVT+6gGmMv9b/AHFoBpnl/rP7i0A0zyf1h/RX+FANMW9tvgKAZde0t7zQDDZR2fOg0e0iZvVVj5VpnkVQ+qRuhj2z+mI/HsuQ8bL4m5+FRLOJ1R7dSZXwy6XfoRcZDkfKDmItfS2vYBUnGtdsOdrWyJk0qqfInvRM2Rs0upYrdb2Fz2cfKpBoNn6NWw8eMljnWMZo1MZcLYMjNmAJ0BIPwoDruFxUcg+rdHA9hlYD3cKAeoAoAoBaASgCgCgCgPDG+g8z2d3jQHoCwoDm+1N+ZcSWjwoSKO5QzSAO5sSGtDwUfav4UBl8ZhYIoZI0YXcNmdiAWYg8uy55Ua2EaPdjasf0TrcWT3nKAR7xXMerXS7IT79fydGq53KE4fb/AEUe1Dovbr7qq6NlrNIpsbhlKN1RfKdbDsqyx75xsXXoQsnHrlW9pbGsPgYyqnLYlQdCRy7jW6zMuhY0pdDTVhU2VpuPcutyt3ExmLeNjJ0UcV3KuQekYjIL+GY+VW+FZZZXzTKbOrqrs5ay33s3LiwzwFHmySGRGu9yHChksbcLBx7qmEMxW1cL0bEK76dpoCnkkb2j76A1fo23cTHzTLNmMaQnUMQVldgEI7bAPobigH9tbnSYIkyQ9JEOGIRSwy9sialDbjy76rcmjIb3XLp4LPFvx0tWR6+SqwUQJMlgBwQWt1fa8TVZk2yjH0t9fks8aqMperrp8Im1B2T9aPWJYJHmPYW8hwr2qLsmoowtn6cHJ/BS4ZMp67kdIRmVR1jfkLdY+VdhCChFJfBx8588nJ/JrRhZoocxwcyRLr0mUXVRzMd8wHPUVkYlDvDgwGWVVDxt1gOIseIHgaA9bB2RLinzYOMJInMTrG699r5reVqA7psWKVIIlxDh5ggDuBYM3M8B8hQE2gCgFoBKAKAKA8E30Hmezu8aA9KtuFALQFHtPdDBYhi8uHQueLi6MfEqQT50A1hNx8BEbrhY79rXk/8AcmgMbvfu9NhJHlw6s2Gcl2VFu0LnVura/Rk66cNaqs/h/rPnj3LPBz/R9kuxkTtCM6mRfM61UfpLY9OVl0sul9eZErZmzpca3RYdSQdHmsejjU8SW4E24AcanYeBPnUprSIOZxCHI4Q6tm4j9F8YIH0rEZB96BGDbszZatP0dLlzaKr9Zco8uzX7E2LDhI+jgTKt7k3JZm5szHUmpKWlpEZy29sib47JbFYV0TSVSskZ/wDsjNwPAi6/nV6eHE9ry57PYi+hU6FWGjKRyIoCgloDvHow2AcJgwXFpZiJGB4qCAETyGvixoC43s2c+Jwc8MZs7xkLrYE8cpPYbWPjXj6o9XR7OMI1iUZSjocrRsLMpHK3765bJx51zfMdXjZFdkFyj8AW/WNh/rSokm9dCUiTs/ZZx+KSC5VDd5GW11iTgBfS5aw99W3Ccfrzv4Kji1+oqtfJ1bYm7GFwn3GIBuch60h8XOvuq/KAtyL8aA4xsmBRC+Gk0MTyJryKOQPhY+dAUE8JjkBRirobrIpsynxoDsHo+2++MwxaUfWRyGJmGiuVVWDjyYX770BpqAKAWgEoAoDwTfQeZ7O7xoD2otQBQBQBQBQBQEaTZ8TG7RRk9pRSffagJCIALAADsAsPdQC0AUBht8t4pHkOEwrZStunmHFLi4iQ+2RqTyHfQHLdrYYJ6hIvxBNwx9o31v30BSOKA3/o336aB1w2IYtCxCo7G5iY2Ci/9X8vCgOz0BU7b3aw2LsZogWAsJBdZB4ONbd3CvJRUlpnsZOL2jNTejKK/UxWIUdh6N7eBK399RZYVLe+UlRzr1/1F/uxuvFgQ+Qu7vbPI5BYhb5V0AAUXOgFb664wWooj2WSse5PZeVsMAoCh2xufhcS5kdCshtd43aNmsLDNY9bzoCuj9G+BBuVlfuaZyD42IoDSYDBR4dBHEipGOCqLBb8fHx/0AJdAFALQCUB4JvoPM9ncO+gPSrbhQC0AUAUAUAUAUAUAUAUB4nchWIFyFJA7SBoKA5Lu62aBXJu8qmR25mVyS9+8HS3dQGe2rFm05igM5iISKAjGgPo/cjEPJgMM8l8xhW5PEgCysfEAHzoC7oAoAoAoAoAoAoAoDx6vh8v5fL5Ae6AWgGyb6DzPZ3eNAegLUAtAFAFAFAFAFAFAFAFAFAFAY7bm4wd2kwsvQuxJaMjNCzHi2XQox5kHyoDJYzcnaH9XC/ek2h8nUGgIA9He0HP3ONO9pRb+6CaA0e73ooRGD4uQSka9EgtGT2Mx1Yd2lAdJRQAAAAALADQADgAKAWgCgCgCgCgCgCgCgCgPHq/Z+X8vl4cAHL0A1h/V8z/AOxoBygCgCgCgCgCgCgCgCgCgCgCgCgCgCgCgCgCgCgCgCgCgCgCgCgCgCgK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889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30" y="-6191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43282</TotalTime>
  <Words>760</Words>
  <Application>Microsoft Office PowerPoint</Application>
  <PresentationFormat>On-screen Show (4:3)</PresentationFormat>
  <Paragraphs>128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 Teaching On-line  Ten Best Practices  http://www.designingforlearning.info/services/writing/ecoach/tenbest.html</vt:lpstr>
      <vt:lpstr>Questions are welcome at anytime… </vt:lpstr>
      <vt:lpstr>The Context</vt:lpstr>
      <vt:lpstr>PowerPoint Presentation</vt:lpstr>
      <vt:lpstr>1. Present at Course site</vt:lpstr>
      <vt:lpstr>2. Supportive On-line Community</vt:lpstr>
      <vt:lpstr>3. Clear expectations</vt:lpstr>
      <vt:lpstr>4. Variety of Learning Experiences</vt:lpstr>
      <vt:lpstr>5. Synchronous &amp; Asynchronous</vt:lpstr>
      <vt:lpstr>6. How is it going?</vt:lpstr>
      <vt:lpstr>7. Carefully prepared Discussion Posts</vt:lpstr>
      <vt:lpstr>8. Content accessible from computer</vt:lpstr>
      <vt:lpstr>9. Core &amp; Personalized Learning</vt:lpstr>
      <vt:lpstr>10. Good course closing</vt:lpstr>
      <vt:lpstr>Your Challenge</vt:lpstr>
    </vt:vector>
  </TitlesOfParts>
  <Company>Peace Wapiti School Division No. 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Easy, Open Collaboration with Moodle</dc:title>
  <dc:creator>wandadechant</dc:creator>
  <cp:lastModifiedBy>Joan</cp:lastModifiedBy>
  <cp:revision>189</cp:revision>
  <dcterms:created xsi:type="dcterms:W3CDTF">2011-04-29T13:48:46Z</dcterms:created>
  <dcterms:modified xsi:type="dcterms:W3CDTF">2013-10-23T02:04:34Z</dcterms:modified>
</cp:coreProperties>
</file>