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29" r:id="rId3"/>
    <p:sldId id="333" r:id="rId4"/>
    <p:sldId id="354" r:id="rId5"/>
    <p:sldId id="288" r:id="rId6"/>
    <p:sldId id="355" r:id="rId7"/>
    <p:sldId id="356" r:id="rId8"/>
    <p:sldId id="350" r:id="rId9"/>
    <p:sldId id="340" r:id="rId10"/>
    <p:sldId id="351" r:id="rId11"/>
    <p:sldId id="357" r:id="rId12"/>
    <p:sldId id="358" r:id="rId13"/>
    <p:sldId id="359" r:id="rId14"/>
    <p:sldId id="360" r:id="rId15"/>
    <p:sldId id="362" r:id="rId16"/>
    <p:sldId id="339" r:id="rId17"/>
    <p:sldId id="361" r:id="rId18"/>
    <p:sldId id="33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2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9412" autoAdjust="0"/>
  </p:normalViewPr>
  <p:slideViewPr>
    <p:cSldViewPr>
      <p:cViewPr varScale="1">
        <p:scale>
          <a:sx n="106" d="100"/>
          <a:sy n="106" d="100"/>
        </p:scale>
        <p:origin x="667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893EF-2AE0-4767-9C18-157B0421AFDE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91ABC-7636-4011-9BB0-E7C7CB639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A49A5F-C8D6-4C4B-A446-F2A8E30EECC6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oans-place.com/mod/book/view.php?id=51&amp;chapterid=70" TargetMode="External"/><Relationship Id="rId2" Type="http://schemas.openxmlformats.org/officeDocument/2006/relationships/hyperlink" Target="joans-place.com" TargetMode="External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oans-place.com/course/view.php?id=7" TargetMode="External"/><Relationship Id="rId2" Type="http://schemas.openxmlformats.org/officeDocument/2006/relationships/hyperlink" Target="joans-place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joans-place.co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 Distributed Education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Personalization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/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for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Student Success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/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95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Joan Coy</a:t>
            </a:r>
          </a:p>
          <a:p>
            <a:pPr marL="118872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Independent Educational </a:t>
            </a:r>
            <a:r>
              <a:rPr lang="en-US" sz="2000" dirty="0" smtClean="0">
                <a:solidFill>
                  <a:schemeClr val="accent1"/>
                </a:solidFill>
              </a:rPr>
              <a:t>Consultant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6154613"/>
            <a:ext cx="139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Nov 20, 2014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s://encrypted-tbn2.gstatic.com/images?q=tbn:ANd9GcS0wjmYC14dJqwEN4plluGVC1UpIIq-WAAf_OVhl302wWLmq1Ko_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4566410"/>
            <a:ext cx="1822243" cy="18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Flipped Classroom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99" y="15073"/>
            <a:ext cx="174214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Joans Data\TML\Photo essay\photos\TML photos\DSC00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8987" r="9889" b="7807"/>
          <a:stretch/>
        </p:blipFill>
        <p:spPr bwMode="auto">
          <a:xfrm>
            <a:off x="2209800" y="1579499"/>
            <a:ext cx="5486400" cy="52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Flipped Classroom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763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S</a:t>
            </a:r>
            <a:r>
              <a:rPr lang="en-US" sz="2200" dirty="0" smtClean="0">
                <a:solidFill>
                  <a:schemeClr val="accent1"/>
                </a:solidFill>
              </a:rPr>
              <a:t>tudents </a:t>
            </a:r>
            <a:r>
              <a:rPr lang="en-US" sz="2200" dirty="0">
                <a:solidFill>
                  <a:schemeClr val="accent1"/>
                </a:solidFill>
              </a:rPr>
              <a:t>learn new content online by watching video lectures</a:t>
            </a:r>
            <a:r>
              <a:rPr lang="en-US" sz="2200" dirty="0" smtClean="0">
                <a:solidFill>
                  <a:schemeClr val="accent1"/>
                </a:solidFill>
              </a:rPr>
              <a:t>, simulations and experiments, </a:t>
            </a:r>
            <a:r>
              <a:rPr lang="en-US" sz="2200" dirty="0">
                <a:solidFill>
                  <a:schemeClr val="accent1"/>
                </a:solidFill>
              </a:rPr>
              <a:t>usually at </a:t>
            </a:r>
            <a:r>
              <a:rPr lang="en-US" sz="2200" dirty="0" smtClean="0">
                <a:solidFill>
                  <a:schemeClr val="accent1"/>
                </a:solidFill>
              </a:rPr>
              <a:t>home. </a:t>
            </a:r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>
                <a:solidFill>
                  <a:schemeClr val="accent1"/>
                </a:solidFill>
              </a:rPr>
              <a:t>C</a:t>
            </a:r>
            <a:r>
              <a:rPr lang="en-US" sz="2200" dirty="0" smtClean="0">
                <a:solidFill>
                  <a:schemeClr val="accent1"/>
                </a:solidFill>
              </a:rPr>
              <a:t>lass </a:t>
            </a:r>
            <a:r>
              <a:rPr lang="en-US" sz="2200" dirty="0">
                <a:solidFill>
                  <a:schemeClr val="accent1"/>
                </a:solidFill>
              </a:rPr>
              <a:t>time for hands-on work. Students learn by doing and asking </a:t>
            </a:r>
            <a:r>
              <a:rPr lang="en-US" sz="2200" dirty="0" smtClean="0">
                <a:solidFill>
                  <a:schemeClr val="accent1"/>
                </a:solidFill>
              </a:rPr>
              <a:t>questions and helping </a:t>
            </a:r>
            <a:r>
              <a:rPr lang="en-US" sz="2200" dirty="0">
                <a:solidFill>
                  <a:schemeClr val="accent1"/>
                </a:solidFill>
              </a:rPr>
              <a:t>each </a:t>
            </a:r>
            <a:r>
              <a:rPr lang="en-US" sz="2200" dirty="0" smtClean="0">
                <a:solidFill>
                  <a:schemeClr val="accent1"/>
                </a:solidFill>
              </a:rPr>
              <a:t>other building a collaborative approach</a:t>
            </a:r>
            <a:r>
              <a:rPr lang="en-US" sz="2200" dirty="0" smtClean="0">
                <a:solidFill>
                  <a:schemeClr val="accent1"/>
                </a:solidFill>
              </a:rPr>
              <a:t>.</a:t>
            </a:r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The teacher offers </a:t>
            </a:r>
            <a:r>
              <a:rPr lang="en-US" sz="2200" dirty="0">
                <a:solidFill>
                  <a:schemeClr val="accent1"/>
                </a:solidFill>
              </a:rPr>
              <a:t>more personalized guidance and interaction with students, </a:t>
            </a:r>
            <a:r>
              <a:rPr lang="en-US" sz="2200" dirty="0" smtClean="0">
                <a:solidFill>
                  <a:schemeClr val="accent1"/>
                </a:solidFill>
              </a:rPr>
              <a:t>working those </a:t>
            </a:r>
            <a:r>
              <a:rPr lang="en-US" sz="2200" dirty="0">
                <a:solidFill>
                  <a:schemeClr val="accent1"/>
                </a:solidFill>
              </a:rPr>
              <a:t>who need the most </a:t>
            </a:r>
            <a:r>
              <a:rPr lang="en-US" sz="2200" dirty="0" smtClean="0">
                <a:solidFill>
                  <a:schemeClr val="accent1"/>
                </a:solidFill>
              </a:rPr>
              <a:t>help. </a:t>
            </a:r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dirty="0">
                <a:solidFill>
                  <a:schemeClr val="accent1"/>
                </a:solidFill>
              </a:rPr>
              <a:t/>
            </a:r>
            <a:br>
              <a:rPr lang="en-US" sz="2200" dirty="0">
                <a:solidFill>
                  <a:schemeClr val="accent1"/>
                </a:solidFill>
              </a:rPr>
            </a:br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Flipping </a:t>
            </a:r>
            <a:r>
              <a:rPr lang="en-US" sz="2200" dirty="0">
                <a:solidFill>
                  <a:schemeClr val="accent1"/>
                </a:solidFill>
              </a:rPr>
              <a:t>changes teachers from “sage on the stage” to “guide on the side</a:t>
            </a:r>
            <a:r>
              <a:rPr lang="en-US" sz="2200" dirty="0" smtClean="0">
                <a:solidFill>
                  <a:schemeClr val="accent1"/>
                </a:solidFill>
              </a:rPr>
              <a:t>”. </a:t>
            </a:r>
            <a:endParaRPr lang="en-US" sz="22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99" y="15073"/>
            <a:ext cx="174214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9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510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Techology</a:t>
            </a:r>
            <a:r>
              <a:rPr lang="en-US" sz="3600" dirty="0" smtClean="0"/>
              <a:t> Mediated Learning Project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Vision Statement: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 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We will blend technology rich on-line learning with the classroom teaching environment to improve the school experience and enhance student achievement.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 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Goals: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Involve students in authentic learning through technology in order to improve student achievement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Use differentiated instruction to engage students in self directed learning.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Re-engage at risk students in learning through digital content and resources reflected in student completion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Foster a model of cooperation and collaboration in Peace Wapiti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Foster an environment that promotes sustainability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2" descr="http://t2t3publicspeech.files.wordpress.com/2012/05/grou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54" b="754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80" b="17776"/>
          <a:stretch/>
        </p:blipFill>
        <p:spPr bwMode="auto">
          <a:xfrm>
            <a:off x="7467600" y="-152400"/>
            <a:ext cx="1841609" cy="15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12510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Techology</a:t>
            </a:r>
            <a:r>
              <a:rPr lang="en-US" sz="3600" dirty="0" smtClean="0"/>
              <a:t> Mediated Learning Project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763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What students and teachers have to say at the wrap-up of this project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Main site: </a:t>
            </a:r>
          </a:p>
          <a:p>
            <a:r>
              <a:rPr lang="en-US" sz="2200" dirty="0" smtClean="0">
                <a:solidFill>
                  <a:schemeClr val="accent1"/>
                </a:solidFill>
                <a:hlinkClick r:id="rId2" action="ppaction://hlinkfile"/>
              </a:rPr>
              <a:t>joans-place.com</a:t>
            </a:r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Path:  Online Education – Ideas from an Online Educator –Online Learning -  Blended Classes</a:t>
            </a:r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Video:</a:t>
            </a:r>
          </a:p>
          <a:p>
            <a:r>
              <a:rPr lang="en-US" sz="2200" dirty="0">
                <a:solidFill>
                  <a:schemeClr val="accent1"/>
                </a:solidFill>
                <a:hlinkClick r:id="rId3"/>
              </a:rPr>
              <a:t>http://joans-place.com/mod/book/view.php?id=51&amp;chapterid=70</a:t>
            </a:r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2" descr="http://t2t3publicspeech.files.wordpress.com/2012/05/group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4" b="754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80" b="17776"/>
          <a:stretch/>
        </p:blipFill>
        <p:spPr bwMode="auto">
          <a:xfrm>
            <a:off x="7467600" y="-152400"/>
            <a:ext cx="1841609" cy="15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 Success in On-line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8763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As educators, we have wonderful innovative approaches in teaching, but what about the student point of view?</a:t>
            </a:r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i="1" dirty="0" smtClean="0">
                <a:solidFill>
                  <a:schemeClr val="accent1"/>
                </a:solidFill>
              </a:rPr>
              <a:t>Flexibility </a:t>
            </a:r>
            <a:r>
              <a:rPr lang="en-US" sz="2200" dirty="0" smtClean="0">
                <a:solidFill>
                  <a:schemeClr val="accent1"/>
                </a:solidFill>
              </a:rPr>
              <a:t>is seen by many students to be a main advantage of online </a:t>
            </a:r>
            <a:r>
              <a:rPr lang="en-US" sz="2200" dirty="0">
                <a:solidFill>
                  <a:schemeClr val="accent1"/>
                </a:solidFill>
              </a:rPr>
              <a:t>learning </a:t>
            </a:r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Yet this same feature causes some students to procrastinate or fail </a:t>
            </a:r>
            <a:r>
              <a:rPr lang="en-US" sz="2200" dirty="0">
                <a:solidFill>
                  <a:schemeClr val="accent1"/>
                </a:solidFill>
              </a:rPr>
              <a:t>to </a:t>
            </a:r>
            <a:r>
              <a:rPr lang="en-US" sz="2200" dirty="0" smtClean="0">
                <a:solidFill>
                  <a:schemeClr val="accent1"/>
                </a:solidFill>
              </a:rPr>
              <a:t>engage in the course. 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>
                <a:solidFill>
                  <a:schemeClr val="accent1"/>
                </a:solidFill>
              </a:rPr>
              <a:t>Self-directed learning involves a specific skill set: organization, motivation, and a sense of confidence.</a:t>
            </a:r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Can we help student learn to be self directed?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92" y="-136469"/>
            <a:ext cx="111481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 Success in On-line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92331"/>
            <a:ext cx="8763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Don’t expect students to know </a:t>
            </a:r>
            <a:r>
              <a:rPr lang="en-US" sz="2200" i="1" dirty="0">
                <a:solidFill>
                  <a:schemeClr val="accent1"/>
                </a:solidFill>
              </a:rPr>
              <a:t>how</a:t>
            </a:r>
            <a:r>
              <a:rPr lang="en-US" sz="2200" dirty="0">
                <a:solidFill>
                  <a:schemeClr val="accent1"/>
                </a:solidFill>
              </a:rPr>
              <a:t> to be self-directed, they may need to develop this skill set. </a:t>
            </a:r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Provide </a:t>
            </a:r>
            <a:r>
              <a:rPr lang="en-US" sz="2200" dirty="0">
                <a:solidFill>
                  <a:schemeClr val="accent1"/>
                </a:solidFill>
              </a:rPr>
              <a:t>students </a:t>
            </a:r>
            <a:r>
              <a:rPr lang="en-US" sz="2200" dirty="0" smtClean="0">
                <a:solidFill>
                  <a:schemeClr val="accent1"/>
                </a:solidFill>
              </a:rPr>
              <a:t>with </a:t>
            </a:r>
            <a:r>
              <a:rPr lang="en-US" sz="2200" dirty="0">
                <a:solidFill>
                  <a:schemeClr val="accent1"/>
                </a:solidFill>
              </a:rPr>
              <a:t>resources </a:t>
            </a:r>
            <a:r>
              <a:rPr lang="en-US" sz="2200" dirty="0" smtClean="0">
                <a:solidFill>
                  <a:schemeClr val="accent1"/>
                </a:solidFill>
              </a:rPr>
              <a:t>for </a:t>
            </a:r>
            <a:r>
              <a:rPr lang="en-US" sz="2200" dirty="0">
                <a:solidFill>
                  <a:schemeClr val="accent1"/>
                </a:solidFill>
              </a:rPr>
              <a:t>support 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in developing their </a:t>
            </a:r>
            <a:r>
              <a:rPr lang="en-US" sz="2200" i="1" dirty="0">
                <a:solidFill>
                  <a:schemeClr val="accent1"/>
                </a:solidFill>
              </a:rPr>
              <a:t>self-direction</a:t>
            </a:r>
            <a:r>
              <a:rPr lang="en-US" sz="2200" dirty="0">
                <a:solidFill>
                  <a:schemeClr val="accent1"/>
                </a:solidFill>
              </a:rPr>
              <a:t> skills.</a:t>
            </a:r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Students need access to these resources at the beginning and throughout the course work.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>
                <a:solidFill>
                  <a:schemeClr val="accent1"/>
                </a:solidFill>
              </a:rPr>
              <a:t>Though there is no perfect strategy that guarantees online success, trying at least one strategy is better than no strategy</a:t>
            </a:r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We can help student learn to be self directed.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92" y="-136469"/>
            <a:ext cx="111481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Success in On-line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90542" y="2209800"/>
            <a:ext cx="388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Learning Style</a:t>
            </a:r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200" dirty="0">
                <a:solidFill>
                  <a:schemeClr val="accent1"/>
                </a:solidFill>
              </a:rPr>
              <a:t>Learning Needs and </a:t>
            </a:r>
            <a:r>
              <a:rPr lang="en-US" sz="2200" dirty="0" smtClean="0">
                <a:solidFill>
                  <a:schemeClr val="accent1"/>
                </a:solidFill>
              </a:rPr>
              <a:t>Goals</a:t>
            </a:r>
          </a:p>
          <a:p>
            <a:pPr lvl="1"/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>
                <a:solidFill>
                  <a:schemeClr val="accent1"/>
                </a:solidFill>
              </a:rPr>
              <a:t>Orient Yourself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What need to know about course</a:t>
            </a:r>
          </a:p>
          <a:p>
            <a:pPr lvl="1"/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Life Skills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Self Reliance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Time Management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4200" y="2108738"/>
            <a:ext cx="464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Course Expectations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</a:rPr>
              <a:t>Communication Skills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Participate</a:t>
            </a:r>
          </a:p>
          <a:p>
            <a:pPr lvl="1"/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>
                <a:solidFill>
                  <a:schemeClr val="accent1"/>
                </a:solidFill>
              </a:rPr>
              <a:t>Computer </a:t>
            </a:r>
            <a:r>
              <a:rPr lang="en-US" sz="2200" dirty="0" smtClean="0">
                <a:solidFill>
                  <a:schemeClr val="accent1"/>
                </a:solidFill>
              </a:rPr>
              <a:t>Skills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Trouble shooting ability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Safety on-line</a:t>
            </a:r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200" dirty="0">
                <a:solidFill>
                  <a:schemeClr val="accent1"/>
                </a:solidFill>
              </a:rPr>
              <a:t>File </a:t>
            </a:r>
            <a:r>
              <a:rPr lang="en-US" sz="2200" dirty="0" smtClean="0">
                <a:solidFill>
                  <a:schemeClr val="accent1"/>
                </a:solidFill>
              </a:rPr>
              <a:t>Management</a:t>
            </a:r>
          </a:p>
          <a:p>
            <a:pPr lvl="1"/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Learning Environment</a:t>
            </a:r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200" dirty="0">
                <a:solidFill>
                  <a:schemeClr val="accent1"/>
                </a:solidFill>
              </a:rPr>
              <a:t>Minimize </a:t>
            </a:r>
            <a:r>
              <a:rPr lang="en-US" sz="2200" dirty="0" smtClean="0">
                <a:solidFill>
                  <a:schemeClr val="accent1"/>
                </a:solidFill>
              </a:rPr>
              <a:t>Distractions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Ergonomics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Computer-Activity Balance</a:t>
            </a:r>
            <a:endParaRPr lang="en-US" sz="22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765" y="0"/>
            <a:ext cx="998435" cy="1403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916" y="1553856"/>
            <a:ext cx="8568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I developed a little course to help students develop skills for self direction</a:t>
            </a:r>
            <a:endParaRPr lang="en-US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Success in On-line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53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A course you can use and edit in any way you want – backup file is at top of course</a:t>
            </a:r>
            <a:endParaRPr lang="en-US" sz="2200" dirty="0">
              <a:solidFill>
                <a:schemeClr val="accent1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>
                <a:solidFill>
                  <a:schemeClr val="accent1"/>
                </a:solidFill>
              </a:rPr>
              <a:t>Main site: </a:t>
            </a:r>
          </a:p>
          <a:p>
            <a:r>
              <a:rPr lang="en-US" sz="2200" dirty="0">
                <a:solidFill>
                  <a:schemeClr val="accent1"/>
                </a:solidFill>
                <a:hlinkClick r:id="rId2" action="ppaction://hlinkfile"/>
              </a:rPr>
              <a:t>joans-place.com</a:t>
            </a:r>
            <a:endParaRPr lang="en-US" sz="2200" dirty="0">
              <a:solidFill>
                <a:schemeClr val="accent1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>
                <a:solidFill>
                  <a:schemeClr val="accent1"/>
                </a:solidFill>
              </a:rPr>
              <a:t>Path:  </a:t>
            </a:r>
            <a:r>
              <a:rPr lang="en-US" sz="2200" dirty="0" smtClean="0">
                <a:solidFill>
                  <a:schemeClr val="accent1"/>
                </a:solidFill>
              </a:rPr>
              <a:t>Courses– Sample Courses– E-Learning Strategies</a:t>
            </a:r>
            <a:endParaRPr lang="en-US" sz="2200" dirty="0">
              <a:solidFill>
                <a:schemeClr val="accent1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Link:</a:t>
            </a:r>
          </a:p>
          <a:p>
            <a:r>
              <a:rPr lang="en-US" sz="2200" dirty="0" smtClean="0">
                <a:solidFill>
                  <a:schemeClr val="accent1"/>
                </a:solidFill>
                <a:hlinkClick r:id="rId3"/>
              </a:rPr>
              <a:t>http://joans-place.com/course/view.php?id=7</a:t>
            </a:r>
            <a:endParaRPr lang="en-US" sz="22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765" y="0"/>
            <a:ext cx="998435" cy="140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on Student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4800" y="1562100"/>
            <a:ext cx="4953000" cy="49530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A Distributed Learning course is more than a correspondence course.</a:t>
            </a:r>
          </a:p>
          <a:p>
            <a:pPr marL="118872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We need to see students learning at their own rate rather than a ‘lock-step’ approach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Respect that people learn differently – use ‘read, watch do’</a:t>
            </a:r>
          </a:p>
          <a:p>
            <a:pPr marL="0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Takeaway – a little Moodle course about effective on-line learning strategies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accent1"/>
                </a:solidFill>
                <a:hlinkClick r:id="rId2" action="ppaction://hlinkfile"/>
              </a:rPr>
              <a:t>j</a:t>
            </a:r>
            <a:r>
              <a:rPr lang="en-US" sz="2200" dirty="0" smtClean="0">
                <a:solidFill>
                  <a:schemeClr val="accent1"/>
                </a:solidFill>
                <a:hlinkClick r:id="rId2" action="ppaction://hlinkfile"/>
              </a:rPr>
              <a:t>oans-place.com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41" b="5222"/>
          <a:stretch/>
        </p:blipFill>
        <p:spPr bwMode="auto">
          <a:xfrm>
            <a:off x="152400" y="1752599"/>
            <a:ext cx="3739463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3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people are saying…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75191"/>
            <a:ext cx="3962400" cy="4654409"/>
          </a:xfrm>
        </p:spPr>
        <p:txBody>
          <a:bodyPr/>
          <a:lstStyle/>
          <a:p>
            <a:pPr marL="118872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The Futurist magazine recently predicted </a:t>
            </a:r>
            <a:r>
              <a:rPr lang="en-US" sz="2200" dirty="0" smtClean="0">
                <a:solidFill>
                  <a:schemeClr val="accent1"/>
                </a:solidFill>
              </a:rPr>
              <a:t>that:</a:t>
            </a:r>
          </a:p>
          <a:p>
            <a:pPr marL="118872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pPr marL="118872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‘</a:t>
            </a:r>
            <a:r>
              <a:rPr lang="en-US" sz="2200" i="1" dirty="0">
                <a:solidFill>
                  <a:schemeClr val="accent1"/>
                </a:solidFill>
              </a:rPr>
              <a:t>‘The notion of class time as separate from non-class time will vanish…The next generation of college students will be living wherever they want and taking many (if not all) of their courses online”</a:t>
            </a:r>
            <a:endParaRPr lang="en-US" sz="2200" dirty="0">
              <a:solidFill>
                <a:schemeClr val="accent1"/>
              </a:solidFill>
            </a:endParaRPr>
          </a:p>
          <a:p>
            <a:pPr marL="118872" indent="0" algn="ctr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118872" indent="0"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75" y="152443"/>
            <a:ext cx="1417624" cy="121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edukart.com/blog/wp-content/uploads/2013/02/easy-way-to-understand-online-edu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33600"/>
            <a:ext cx="38861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Distributed Education:   What is it?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667000"/>
            <a:ext cx="7467600" cy="30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 marL="118872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/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2098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Multi-media  instructional delivery that includes combinations of electronic and traditional educational models</a:t>
            </a:r>
            <a:r>
              <a:rPr lang="en-US" sz="2200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01" y="37338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Distributed Education:  How does it work?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7924800" cy="3429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 marL="118872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/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8991599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D</a:t>
            </a:r>
            <a:r>
              <a:rPr lang="en-US" sz="2200" dirty="0" smtClean="0">
                <a:solidFill>
                  <a:schemeClr val="accent1"/>
                </a:solidFill>
              </a:rPr>
              <a:t>istributed </a:t>
            </a:r>
            <a:r>
              <a:rPr lang="en-US" sz="2200" dirty="0">
                <a:solidFill>
                  <a:schemeClr val="accent1"/>
                </a:solidFill>
              </a:rPr>
              <a:t>learning can be executed in a variety of </a:t>
            </a:r>
            <a:r>
              <a:rPr lang="en-US" sz="2200" dirty="0" smtClean="0">
                <a:solidFill>
                  <a:schemeClr val="accent1"/>
                </a:solidFill>
              </a:rPr>
              <a:t>ways: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It </a:t>
            </a:r>
            <a:r>
              <a:rPr lang="en-US" sz="2200" dirty="0">
                <a:solidFill>
                  <a:schemeClr val="accent1"/>
                </a:solidFill>
              </a:rPr>
              <a:t>accommodates </a:t>
            </a:r>
            <a:r>
              <a:rPr lang="en-US" sz="2200" dirty="0" smtClean="0">
                <a:solidFill>
                  <a:schemeClr val="accent1"/>
                </a:solidFill>
              </a:rPr>
              <a:t>distance for </a:t>
            </a:r>
            <a:r>
              <a:rPr lang="en-US" sz="2200" dirty="0">
                <a:solidFill>
                  <a:schemeClr val="accent1"/>
                </a:solidFill>
              </a:rPr>
              <a:t>part (or all) of the </a:t>
            </a:r>
            <a:r>
              <a:rPr lang="en-US" sz="2200" dirty="0" smtClean="0">
                <a:solidFill>
                  <a:schemeClr val="accent1"/>
                </a:solidFill>
              </a:rPr>
              <a:t>instruction</a:t>
            </a:r>
          </a:p>
          <a:p>
            <a:pPr lvl="1"/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200" dirty="0">
                <a:solidFill>
                  <a:schemeClr val="accent1"/>
                </a:solidFill>
              </a:rPr>
              <a:t>It often uses a Learning Management </a:t>
            </a:r>
            <a:r>
              <a:rPr lang="en-US" sz="2200" dirty="0" smtClean="0">
                <a:solidFill>
                  <a:schemeClr val="accent1"/>
                </a:solidFill>
              </a:rPr>
              <a:t>System (</a:t>
            </a:r>
            <a:r>
              <a:rPr lang="en-US" sz="2200" dirty="0" err="1" smtClean="0">
                <a:solidFill>
                  <a:schemeClr val="accent1"/>
                </a:solidFill>
              </a:rPr>
              <a:t>eg</a:t>
            </a:r>
            <a:r>
              <a:rPr lang="en-US" sz="2200" dirty="0" smtClean="0">
                <a:solidFill>
                  <a:schemeClr val="accent1"/>
                </a:solidFill>
              </a:rPr>
              <a:t>  Moodle)</a:t>
            </a:r>
          </a:p>
          <a:p>
            <a:pPr lvl="1"/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altLang="en-US" sz="22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uses web-based instruction to accommodate many ways of learning (read, watch, do)</a:t>
            </a:r>
          </a:p>
          <a:p>
            <a:pPr lvl="1"/>
            <a:endParaRPr lang="en-US" sz="2200" dirty="0" smtClean="0">
              <a:solidFill>
                <a:schemeClr val="accent1"/>
              </a:solidFill>
            </a:endParaRP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It focuses </a:t>
            </a:r>
            <a:r>
              <a:rPr lang="en-US" sz="2200" dirty="0">
                <a:solidFill>
                  <a:schemeClr val="accent1"/>
                </a:solidFill>
              </a:rPr>
              <a:t>on learner-to-learner as well as instructor-to-learner interaction. 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lvl="1"/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It is used by business for </a:t>
            </a:r>
            <a:r>
              <a:rPr lang="en-US" sz="2200" dirty="0">
                <a:solidFill>
                  <a:schemeClr val="accent1"/>
                </a:solidFill>
              </a:rPr>
              <a:t>staff development and technical </a:t>
            </a:r>
            <a:r>
              <a:rPr lang="en-US" sz="2200" dirty="0" smtClean="0">
                <a:solidFill>
                  <a:schemeClr val="accent1"/>
                </a:solidFill>
              </a:rPr>
              <a:t>training.</a:t>
            </a:r>
            <a:r>
              <a:rPr lang="en-US" sz="2200" dirty="0" smtClean="0"/>
              <a:t> </a:t>
            </a:r>
            <a:r>
              <a:rPr lang="en-US" sz="2200" dirty="0"/>
              <a:t>technical training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Personalization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8762"/>
            <a:ext cx="8499603" cy="5176838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Instruction paced to student learning needs and tailored to students learning preferences and interests</a:t>
            </a: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" name="AutoShape 2" descr="data:image/jpeg;base64,/9j/4AAQSkZJRgABAQAAAQABAAD/2wCEAAkGBxQTEBUUEhQUFhUWFhYUGRUVFBYXGBoWFhgYGBYXFxgYHCggGBwlHBcUITEhJSkrLi4wFx8zODMsNygtLiwBCgoKDg0OGxAQGywkICQ3LDQsLCwsLCwsLywsLCwsLCwsLCwsLCwsLCwsLCwsLCwsLCwsLCwsLCwsLCwsLCwsLP/AABEIAOEA4QMBEQACEQEDEQH/xAAcAAEAAgMBAQEAAAAAAAAAAAAABQYDBAcCAQj/xABPEAABAwICBQcGCgcGBAcAAAABAAIDBBESIQUGMUFRBxMiYXGBkRQyUmKhsSMzQnKCkpPB0fAXVGNzorLSFSQ0U7PhQ4PT8QgWJTV0wuL/xAAaAQEAAwEBAQAAAAAAAAAAAAAABAUGAwEC/8QAMREAAgIBAwMCBQIFBQAAAAAAAAECAxEEEiEFMUETUSIyYXGBM8EUI5GhsRUkQlLx/9oADAMBAAIRAxEAPwDuKAIAgCAIAgCAIAgCAIAgCAIAgCAIAgCAIAgCAIAgCAIAgCAIAgCAIAgCAIAgCAIAgCAIAgCAIAgCAIAgCAIAgCAIAgCAIAgCAIAgCAIAgCAIAgCAIAgCAIAgCAIAgCAIAgCAIAgCAIAgCAIAgCAIAgCAIAgCAIAgCAIAgCAIAgCAIAgCAIAgCA+IBdAfUAQBAEAQBAEAQBAEAQBAEAQBAEAQBAEAQBAEAQBAEB8JQEBrNrQylswNMs7xdkTTbLZie75DeuxvuBXK66FUd0jpVVK14iVGo1g0g43dLHDfYxkF/wCKQku8AqW7rLj2h/Ut6ukxkuZc/Q+UmvVVA+1Q1k8e90beblA4gXLX9mSlabqkLMKSwcdR0udazF5OiaL0jHURNlhcHMcLgj2gjcRwVonkq2scM216eBAEAQBAEAQBAEAQBAEAQBAEAQBAEAQBAEAQBAEB4leACTsAJPYF4wc41QPPulq5M5JTjF/ksPxbRwAbYePFU0rFbdNv/j2LaNbrpil57mTWGsa9wa3PDe56zuCqeo3xnJRj48lpoaZRzNlY0ptb3/cotHkmyRN8mekDHWOgv8HMx0gHCVlsVu1pz+atP0y5zg4vwZzqlChNSXk6krMqwgCAIAgCAIAgCAIAgCAIAgCAIAgCAIAgCAIAgCAw1kWON7fSa5viLLwHHdDuIha05OYObcN4czouB7wsXrq5V3yRr9JJWUxZsySBozNlDUXLsS8kRUzYnX8OxTIR2rB8Z8kzyf05fpOMjZDHI9x4YxzbR33Pgr3pUHhyKHq003GJ11XBTBAEAQBAEAQBAEAQHy6ArWmtd6aB5jBfNKNscDcZaeD3XDWnqJuuVl8K/mZ0rpnZxFZIlvKG6/SoZw3iJInO+rce9RV1LTN43El9PvSzgsGgNa6arJbE+0g2xSDBIOvCdo6xcKbCSmsxZElBxeGicX0fIQBAEAugCAXQBAEAQHkoDnuu2qEnOuqaRuIvzlhGRLh/xI9xNrXbvtcZqDrNGr1nyTtHrHQ8PsUJ9Y0HC84HDa2QFjh2tdYhUc9HdF/KXsNZTJfN/UxS14sebBefVBI7yvqrSScvi4Pm3WRS+Hl/Q6nyZx0zYHczM2WZxDpjYtcDazW4HdJrBmBxzK0dNcYRUYmbuslZNykXNdTkEAQBAEAQBAEAQHwoCl6+6ZkDmUdO4tlmGJ727WRXw9Hg5xyB3ZqLqr/Shny+ESNNR6ssPsu5g0bqxDFGG23Z52z3nrPWVVS0kbPiteX/AILNahw4r4RBTtAcQDcAkA9V1n7EozaXYvK5OUE5ERpWm6TZGEse03a9uTmuGwgqdodVOqXDI+q00bovJ0zUbWA1lNd9hNGeblA2YgMngcHDPx4LWVWKcVJGTtrlXJxZZF1PgIDR0zpSOmhdNM6zGjvJOxrRvJOQC8bwshLLwUJ09bpAlznupoD5sUbsLiPXeOkT1CwVZZq52PFPb3f7FlXpYQWbefoiL0lqpHDYm5v8sSSB1+3EqzU6nVUvc5ZRYafT6a1OKjgyUOn6qjs5r31EIIxQynE8DjHIc79RuFJ0fVt8ttpw1fS9q3VHTtEaTjqYWTQuxMeLjiDsII3EG4I6leJ5XBSNYfJur6AQBAfCgOY8odW6oqfJ2hvN0+FzuLpXtuB2NaRlvLupVPUtX6UVBd2WvTNKrJb34KRXwYrAWu03LCbAjMblB0dyrnumsp+Sx1tDshit4a8EryV1YZpJm4SiWK3AhgkHjzZV7Cfx4KCcMQz9TuIXc4BAEAQBAEAQBAEB8KA5ZpCpP9q1UhzLHxMA9VsYNvFxPes/1e1wth9C86XUp1z+pvaQ04XtwsBaDtJOfYOCgajqLsjiKwTqNAoSzMiFVt5LHBqaSPRHau1K5yfMuxLcl0hFdO0bHwMee1j8I9jj4LV9Mk3VyZnqsUrePJ1JWRWBAc25QKoy10UHyII+fI3GWQlrL/Na1xHzlU9X1Drqwu7LPpdKnZl+CwUrmthabgNDRnfqXOpwhUvY62bpWP3K3pjSHOvFvNbs6+tUmt1SulhdkW2k0/pLL7siqvzHdiiVfMTJdiR5L64sq5af5ErOfaNwe0hr7doLT3LX9Otc68PwZbqVKrtyvJ1FWJXBAEB8XgOSSuxzVknGpkAPUwiMexizHVviu+2DRdL+GtfXJV3ZTNPpMc3vaQR7LryHxUP6Mk2cXr6o1dE1RgqYpQCcE2IgbTgcS4DrLC8K/jJKEZsz84tzlBH6E0dXMniZLE4OY8YmkcPuPUpPciNY4NpegIAgCAIAgCAID4UBzDXWm5jSBkOUdU1tnbhNGLFp4XbY9xVL1nTOcFNeC36TeoTcH5NIFZdrBozzJIGi5NkUXLsMkTVT4jfcNim1wxwc5SLjyT6PJ5+qI6MhEUfW2MnE4dRcbfRWp0VXp1LJlNdd6lraOiKYRD5dAcv1ujwaVkvslgie36Be1w9x71Rdbg3CMvYuujzSlJGpfK25Zt7sYL/Czk+L5PTR0jPlhHf+CkUw8s+ZM3+TuEu0mCNkcEhJ+e5rWj3+C0vSo/C5Ge6vJb1E63dWxUHg1DcWDE3EQSG3GKw2m21AZEB8QHJdFx4o6k8J5T4zyLLa9OU7H7YNFoZKMK/rkrOkmFpBAJwPubbcNiD7186WSeYvyiVqU1ifsyNc4YwAb4nte0jhfpd+3xVzCX+2cZd0imnD/cqUezZatXtOzUTiYgHxPN3QuJaMW90bs8Ljv3FQ9L1DatkyXq+nb3vr/p7nUdXdYoayMuicQ5vnxuyew+sOHWMiruE1NZiUc4ODxLgmF9nyEAQHiWQNaXHYASewZlARv/mKn9M/Uf8AggMVRrJBgdhecWE26D9tst3FAUA61aT4tH/Lj+9AXubW6kYzE+UNA2kteB7l4wVnWjXChqYHQmKonabWdHHgwuGbXNfJaxHf3grhPUUriUkd69Pa+YpnPIKuVg6TX23EEYrbsQB29ipLdPTbLNTL2rUXVRStR7dpFp3PJ4YHXXJaKf0R2etg+yZvaDpY6kh1RMIYL5tFzLIBuBaLMHXtVrpenxg90uWVGq6jKxbY8L+51Kl1noI2NZHI1rGNDWtDH2AGQAyVmVhkk1yo7G04+q78EBgZrdQWznaT2P8AwQFb150hR1ELXwTtE8JLmZPs5p86MkjK9hY8R2rldWrI7WdabHXNSRU6LTBeMrHiDtHbZZfUaWVUsM0+n1FdscxM76xxGWXYuPpRaz5O27a8EdVVLWDPbuaNpKkU6edj4XHuc7tRCtZb59jc0brC+kY00sjHyzjFKebJDSPi4mki7sIvewOZK01NSrgooy11rtm5Mkp9I6UqW9OUxM32tD/IMftC6nIiqIeQ10ErZOdfdxe1gbcstYtxPcbk3G3PJfE5xgsyfB9wg5vCOuau60QVlxEXCRgBfE9pa9l+O49xKQmprMTycHB4kTa+j4OYV9O+hqZI5BeCoe9zHjYcbi50buDwXEjiO9UvUNPKDdseU+6LjQ3RlFVy4a7ETpKgOK7c9/aNxCot2x4f4L2Mt8c/1K/U0Vnh7B0gblpyB3HsPWrGrU5g659n5Id2lxJWQ7rwT+jJ2yRi26zXA/JO8EKtvpnXZh+exLqujOOf/RVUMkMglhJimbmCN44EbHtPDYpml1lumliXYi6jT1aqOV3Oh6n61NrGFrgGTsAxx3yt6bDvYfZsK1FVsbI7ombuplVLEkWK668nI9IDBWj4J/zHe4oDnT5BxHiEBgfIOI8QgMLnjiPFARTY+fqTf4uAYjvBkds7bA+JVT1W9wr2J4bLLp1KlPe1nB7rqoA4bA8b+4LOQrlL4maVtR4ILT8TGzNxeaWZZk2N89ncr/pDUq5ZXJQdWclZHng9aKacG+xcS0H0dyi9RlB2vb4J3TYyVK3eRAMEsjDlnjA7cne0K30FvqUp+xTa+r07njzyZXlTSHgw1sD3hoY1zhiaCG2BN/kgneVzlbGM1Bvln2q5OLkuyJkaoMtlDVj5xpx7DmuhzPL9VnfJbMO6I/yvCAi63VqdpxBjyR6rwfFtx7V8WQ3LDPuubg8miJiw4ZHTMPA2P3XVfPSzi/gimWFeqhJYnJokdH6CkqTijY7BvcSM+17svC/YVLqqwssh23NvC7F00Tqq2MZvwX/ym5nqdK8En6IapBwN0aIgBzia48ZC6Q+MhKA1tP0zG0j8DGNzi81jW/8AFZvaFw1P6Uvsztp/1Y/chtGV3M6Tp3tyxuFPJ6zZMm37HYSqXo9ssuD/AAXHVqVhTR2ELQlCjnnKpIJJKSmN8LjJM6xtkxuFntcfBQtfd6VLkiXoafVuSK3oqvwv8nqDe3mv2EjiPWG8b9qzsoRnDelx5XsXqc4S2t8+PZkjpbRFmhzSHNOx49xXGdLqW5PMSRTqFY9slhlVleYnc63a3zx6TBtB6xmQVKqxavSl57fc5XRdb9WPj+6Lb/aDXQBrrG1nMffY3r6rKJKbcPSkstPg+4wSn6sXw+5k1F0S+asbVsu2CMOAds51zgWkN4xjbfeQLbFoumaadUMz8+Ck6lqYWy2x8HTVaYKvKPaHp4l809hQFEOkHejF9iz8EBhk0k4gjDFmCPimb+5AVOt0ZFHG55L7NBO0dw2cbJ25PUSOj6QxUkeLz5S6V/b+SfBZPqVrm0/f9jS9PrUOPb9yuukx1TW8LvPacvcT4r1Q2aZz9+DrKe7UKHtyYNMSY5pTuY3mx3Al3tKuOlU7NOn5ZSdSt33teEbehXkyQMAHSae6wFvaVU6mrfvl5yXFNrgoLxg25611NWMkaGnE10ZD2hwzzGR62qV0abSlEidWhnbMkpdcpGgnmoMhf4pu7uV+UXg8VLnywGcBoccLxhAAEjQHtFhs2DNZayya1fqvsng0ldcHpvSXfGS6Uz2yRB7bWcA4HLY4Bw961PfkzZrvlAO69+pAfKcOvfMIDxpePHTTggOPNSFuIB3SDTY577oD5qxUF9LC9wJJjYchlfDmbBASpfci+XaRc9yA1SD+cX4FARWtGVHKeuL/AFWeqFxvWa5fY60fqR+5WdXqQz6Qp2DPDIJ3ng2PME9rsI71UdLpe5z8Fx1W1bFDydrCvSiOacojsOk6cu2Gne0fO5wZe0Kr6tFungsemNK7krmsFGOcI3HMEbQdoIO42IVFVN1yaRfSgrYLJi0fpq14pT0xv3P3g29Lq6l93aRyjvq+V917HGrUJT9OzG5dn7m1q7oV1dUBgHwLXB00m6wN+aad7nbDwGfBWfTtG+LJfghdR1ix6cPyX2Pk9pBIXHnHR3xCnLvgQTnbCBctv8kkhWv8PXv37VkqPXs27M8FqjjAAAAAAsABYADcAuxyPVl5gYPq9B5fsKA51JEQSOdpsv2sv/RQGF8P7Wm+0l/6KAq2k64yc2wxva10rAS4EAgG9sxxA8FG1cnGmTXsSNLFSuimSFZLUzEsiFmxNAdK5twAdgYN/aVmq4xdass5x2S8fc0Em4z9OvjPl/sQUmjJYniUOxOHEZEcLjYpEdZTbD0nHCPmWkthP1IyyzQY+8byfOJeXfON1oatqrW32M9bu9R57m9oHSUUdRE97hZkY+tcG2W/JU11c0nhZ5LeNkZYWeywbWsguC4bWgPHcb+66hdMs22rPkm9Qr3UP6G//YONt/KaSzhf4yXYR+6WrMt9D3oat5tj6V5aXNIsQTZwb5rmkgXFsuOSzfUaJ1ybSyn/AGZfaC6Fiim+Vx+Cb1brLU/N2F4nviuRfog4mfwOb4K80k99MZFRqYbLZRJPyw/n/bJSDgbHlPvO89fX2IDw+Zpjfidhbzb7m+YFjc55ZC6A1NAxuZSxNdkQwNsMtgFgd17Wv13QG+zaO3rHuyQH2SM3OW/h/wDkoCG1tZeilaCGlxibiOQbeVgxGzb2G3YvGk+56nh8G1yU6CdTtqHPnhndI5nSiLjhDQcnFzQc7ryMVHhHspOXLZf19Hyc65Yqe0VPMB0mPewH5zQ+x74go+phuhgkaaW2ZCaRAkhZI3YWA/VFj7LLJ2LbM1GnlmLRo6vmLyyJs7Gvhn+Ae1wuLnOJ3UQ8AX9cq46Xb3gys6rT2sR2aipGRMDI2NYxuQa0AAdwV2URsL0BAEAQHwoDnU4zPaUBFaU0lHC27zmdjRm53YPv2ICpaR0hLIRI7otY5r2xjqO1x3m11yvhvrlH6HSqW2aZcKavvCWs2PIdfqtsWMlZKqMqjWqqNko2GpVvsw9Yt4rhUsy4JD4XJCaE0ayeVz5PMxhoHycsi8jeru/VzphGlPGe7KaGmhbKVzWfZFpqoYGdCFosMsWzPqACr9TdHOItv65JunpljMkl9MEDpxzS12exrgfBe6JPevudNVj0n9iMph8Gz5rfcFs0Y8xTtDhmL2PevGkxl+CwaiSAPnYQTdrJAN9wS12055OZ4Ikl2DeS3NwE2wkE8br08MrZo8PmO3G+7Lrv1ICF0vpqmaDG0c+94c3m4jc2IIOJ2xosV8WWRrWZPB9wrlN4ijSh07W4Gjm6cYQG9IyXNgLk2yzVdLq1OcYZPXTLcZZKaE03zrzHIwRzNGLDclrm+kw7+sHMKbRqIXx3QZEuonTLbJFjbGDfbtOwke5dzgQmu8GLR9Q25PwZdY+qQ73AoCL/APD4z+61R/btHhG0/egOroCo8qUOLRznehLC/wDjDT7HFcr/ANNnWl/zEUnVP4SKSnPnRklvZtaO9pI+is3fV6j488r7ruX9VnpPnxw/syHroT0mjIjNp4OBu0+IC5aazZOMiXqK/UraO1avaR8opYZv8xjXEcHWs4dzgQtajIPh4JJegIAgCA+ONhmgKhpWto2xSubE0vDHkExgjEASD1i6A481rnAPxdN2Zc4X252A3DsQH0xSemPqf7oDLRaSdBZjjiG623sw3VRremK6W+Pct9H1H0o7Z9vBsVGly/Yx5+jhHiVEp6TYu/BLs6rXjjk+6CrebLmPFrkuAHXuHGy86nopcTifPTtXF5i+CTrNIgNyOEb3HLwVXVppSfbJazuhBZbwVyurDIC1tw3e47T2dS0Oj0Gx759/YoNbr/UWyHb3Oiav6d0d5JAJoGmQRMDzzAN3AAE333tfvVsVJ9drBowYrQNzebEwDIIemBmk6N1XB5NZhLZmSHAIxhLA5u/cWe1Dw0tMa2QxOHNu8ocN4Nox9Med9HxTOD1ENpOWZ0DHTvuZSebpmktaB6TgNvHNVtuqk5Yj8q7sn1adKPKy32JDRui2wMFrY3tve2477bhuA71TavUua3T/AAv3LTTUKL2w/L/Y81k7m2AOe0n3KDWk1ksuV3I+aWQPZJG74SN12k7LHJwI3gjcrLRX/wAPJ+xC12m9eKx3Mo15qIpHNkkjIAvnE4Yjl0egejlvIOxaHT2+pDdjGTO6ir057c5wTdHrpT1kL4Xu5l72PZZ/mkuaW5P2bSNoC7HAt3Jzpmknp8NMGMkYGc/GGBh5wsAL7DzgSCA71epAW5AVrlG/9sn7GDv5xllyueISf0Z91fPH7nM9GyGCujPpAtPXbpD2Ylm4W5rcv+rNHfX8SXuv7mXTMdpSeJPsKhxfxNE6PyIufJVpAGnkpz50LyQP2cpLmn62Mdy1eksVlSZldZU67mi8qURQgCAICoa06ZDwYY5MIvZz2kXuDm0dW4oCmaQi+Ck+Heeg7K7c8jlsQFLgrGhrRlkBvQGTy1vV4heAkNBtZKKtpDS4wYm3AJGC9yOGZaqjqc512Vzi+M8kzTRi1JP8EfDVjCOwcFbkNGOVwke0bgHE5/guV8sR4OtKzI8U2DaRfM2ub5btq+oQSXY8nOTfc9ON7lfZ8G/Qg80zsG4L0HtwPAfVCAwSxX2tGXq+9AYKi4FwwZEO822TTe3Yvicd0XE+oy2yTLXq7R8891RKLNw9EH5MY3dris1Zw/ST+GPMmX8Hleo1zLhL2N6eTE4usBuA4DcAqq212Sz/AELSqpQjgrelaki5btJDW9pNgp+lqUnh9l3OGptcI5j3fY+ySBrSXbALleRr3z2xPqdmyG5lYkleSSYQ65Ju6Mk57r8Fq6oKuCiZOyfqTcjEZX/q7PsSuhzN3QWsNRRzieGnZiAIPwbxiadrSQb8D2gID9Das6djrKZs0YIvk5jhZzHjzmOHEe0EHeh4QvKVV2ghhBzmmaCPUjvI72taO9Q9fZsokyVoob7oo55pvouif6L237CcJ9jlmdE9ylB+UaPV8KMvZklppl7nsd4jP3ri3ix/U71fIaer2lfJayKYmzCeal4c28jpH5rsLuy6uumX7ZbH2ZVdUo3RU13R20K+KAIAgK1rRrGyE80HhryASc7hp2W6ygKK99KTf4Mk5k23oDE7ybhH4IDWdTUnoQ/UH4IDQraOF0sLI2xi7nOJa0bGt2HvIUPX2uqhyRL0NasuSZmkoHQubLCG4m3uLWDmkWc11tx9izlerVnwWZx/hl9qNGms1pJ/5K9WUTQW4Y3tBOEB0jXZnZYhuztV5p9Vlcyzj6FNZo5xaysZPcGjXbLYQcicVzbeBkuVuvraynkkVdOszhrBs11AwROLWgENJB7M1F02rsdqTfBL1OjrjU3Fc4MjaCIgHC3MX28e9aIzhlEIAAFrD1v90B4MZ/Lh+KA8Oid+XD8UPTzTUjpZhGb4fOfnfo7m5cSoOv1Po1cd32Jei0/rWYfZF+rG81C2Iec7pu6vRb+eCzWofp1qHl8sv6F6ljn4XCImpkwsJ/NyoUI5kT2VWvkOMYQCI2l5BO87O+1yr/Swj6fxPG7hFPqrJ+pmKzt5ZqVgnlA6IDdtg5vdfNWun0ldPK7+5U6jWWX8Pt7Gu6mqeL/tB/UphEPDqaq4v+1H9SAxmlq+L/tR/UgJzU/TtfQztdZ8kJPwkRkaQQbAubd2TxYWPVbegwXzT1e2r0gwsN44YmNafWntI89VmCJUnVrE9tWe/ctemV4UrPYr+tADg4DfjI+77lUaaS9Ztdi4th/Iw/Ylo287RslHANPY4XafE2Xt9eFuXeLw/sfFFnxbX5WStyMBBadhBBHUUhJxkmiRZFSi0dS5O9MGejDHm8sB5l/EgDoO7227wVq6LPUgpGRvqdc3FlqXY5BAUvXHk/ZXztmMxjcGCMgMDrgFxB2j0igIH9DjP1t32I/rQD9DjP1t32I/rQFC1q0Iyjqn05c9+ENOLC1t8TQ7Zc8bIDJqnE0zuc29msO220kcOoFUvWp4pUfdlt0iP81v6FvrhbEPV/8Aqs3JYsNBW8xyVes86IftW+4q003yzf0Ieq+aH3J/SMWGMZDOxGXWR9yroJqSbJilnKIeRt2kcQR4qXVLbJM52x3Qa+hM6t8mLKqkin8pc3nG4i3mgbG5BF8WeYWvXKMc+GSX6HGfrbvsR/WvTwfocZ+tu+xH9aAxVfJJFGxz31bg1jS4nmW7Gi5+Wg7mhqFQsjZzj945zPafQHhnbiVm9TfGzUty7Q/yX1FTr06Ue8jeqpy95cdpP/YKlusdk3JlxTWq4bUQ+kagE23DM9q7UVv8sTkkskJE28MjzteHnusQ0eCtZS23QivGCtjHdTOT85JLWHUhlNQRVYmc/nOb6GANtzjS7zrm9rcFo12M2+5UZGtBtn4j8EBbNRdShpASuMjomxlrQ7AHhxIJI2ixAw/WQFp/Q4z9bd9iP60B4n5IGNa4+VPNgTYQi5sNg6SZBA6ClY2BvSu43c7iHHaCNxGQ7lkOpKyd7ysI1XT9kaUkeaqbG6+7YuNS2kyfKwSWrdUBRGPfjw9zHH8Au+smo7o/9sMg6aDlKMvCyiKmFnHtK4J8E4l9SdJcxXsuehUDmHcMe2J3jdv01d9Lu71so+q09rF+TsKuilCAIAgBQHFOWmkDa6N4GckXS6yxxaOzKyAiNSIr84eJY0fxfiFnutPMoQLzpKxGcizaSOcn0lRy/VLmritFYqPjIf3n3FWdHFc/sRNR+pBfUs2mGfAs+bf+MqG/+B3qfxT+5Ar7R0aOl8lc19HNb/lyzM/jLh7HBa6l5gmY+9YsaLgupyCAg9d4Hv0dUsjBLjE6wG07yB3XXkux6u5zCj0jG6NpBysLfgsRfp7I2NM2VFkJVpo8VFdfJuXXv7l5CrHc6ORDVLy880zafOI3DeO07FZUwVS9Wf4RAum7X6UPybEkfQLR6JHssuEJ5sUn7necMVOKLPrbNj1cpHfuAe1rHNPtC1kexkX3OXy+cV9Hh2TkSH9ym/8AkH/TjQHREAQFe0zqZSVLsb48Mh2yROdG4/Ow5O+kCvidcZ/Mj7hZKHyshf0ZQ3/xNVbhii9/N3XD+Dpznad/42/GNxGaS1DqIXHyJzXxE4hG95bI0nbZxBD8887KNqunQue5cMkaXqMqVh8ohn6tV986R5PVJEfbjUT/AEqa7NE1dXr8pm3Qak1sj2Y2Mha17HlzpA5wwuDui1l88t5Clabp7qmpuRF1XUVbBwUTritCqCAIAgCA5Hy5M+FpXepKPAsP3oCK5N4cR/5t/qtBWf6gt2rgi70T26WbJPSR+M7Xe0qja/mv7su6/wBNfYrUvx0Hzz/KrKv9GwiX/rQRcNN2MEZ/ZkeH5KjXcxrZ96fO+a+pV14SC/ckknwNS30agn67GH7lqtG80xMnrVi6RfVKIoQHwhAU/TPJ5TTPMkbpKd7iS7mi3A4neWOBF+yy42UV2fMjtXqLK/lZRdbNVnU00EQnkk51srjk1lhHgts23xnwUDVVU6avfGPJP011ups2zk8HrR+j2xDIC/V+fas1fqZ2vLZoKqYVrEUaVU2zz2+/Nda5cJnsl4LnqRo2Ot0QaWbFgZM9nRNiML+cbYkH0gthRLdXFmOvjtsaOR6YgDKiVjb2ZI9gvts1xAv3BdTkde5FB/cZP37v5GIDoKAIAgCA+WQH1AfLID6gCAIAgCA5Zy5s6NIeuYeIYfuKArGo9ZgY4ggOa8nPgWgfis31ZzhfGyPsX/TFGdEoS9zdr6vFkONyetVcIPO6Xct2uMIij/iIPnOPsU6HGnsIdr/nw/JNaQqejhvc7NuwKuqjJvLJvC7EYu54XbklPSrBuxQnvLXX9wWm6f8AoIy/Uf12dFU4ghAEAQFA5TYsM1FN8kOmhJ65Gtcz/TKr+pw3UP6E7p8ttyIrSGDHdhycAbeid4/PFZTUqG7MPJpNO57dsl2K/pJ4D3EmwG09y7UQckkj7snGPLOhcllG5lEXvBHPSvmaDkcBAa09+G/YQtfRBwrjF+DH3zU7HJeTi2sX+MqP30v85XY5HXORYf8Ap7/37/5WIC/oAgCAIAgCAIAgCAIAgCAreuuqbdIMja6Qx824uuGh17i1syEBTp+SyWFpdTVDZHb45Gc2COpwJse5RtRpo3RwyTptVOiWURzdVNIk28lt6xniw+wk+xVy6S/Miz/1dY+UkP0bVRj5x00Imb5kTQ4x2O0OkIvc8QLBTI6CuNbh7kKfULJWKfsQNRo2qjOGSkqAfUj5xp7HMuFWz6XYnwyyh1StrlG/ovVKtqCPg/J2b5JrYrerGDcntsF3p6X5sZHv6rlYgjp2rer8VHFzcVyScT3uN3PdsxOP3DYreMVFYRTyk5PLJdfR4EAQBAaOmdFR1MLoZm3Y7gbEEZhzTuIO9eNZ4PU8dinP5PZgbMrnYd2OBjnD6QIv4Kvn0vTyecE2PUb4rGTb0XydQMeH1D31LgbgPs2O/Hm25HvJUqrTV1fIsHC3U2W/My5Bq7HAq9Vye0Ekr5ZISXvcXuPOygYnG5yDgAvQTehtDw0sfNwMwMLi61yczYE3cSdwQG+gCAIAgCAIAgCAIAgCAIAgCAIAgPlkAsgPqAIAgCAIAgCAIAgCAIAgCAIAgCAIAgCAIAgCAIAgCAIAgCAIAgCAIAgCAIAgCAIAgCAIAgCAIAgCAIAgCAIAgCAIAgCAIAgCAIAgCAIAgCAIAgCAIAgCAIAgCAIAgCAI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4" r="24740" b="13299"/>
          <a:stretch/>
        </p:blipFill>
        <p:spPr bwMode="auto">
          <a:xfrm>
            <a:off x="7486387" y="-380999"/>
            <a:ext cx="1617942" cy="18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01" y="25146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Personalization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8762"/>
            <a:ext cx="8499603" cy="5176838"/>
          </a:xfrm>
        </p:spPr>
        <p:txBody>
          <a:bodyPr>
            <a:noAutofit/>
          </a:bodyPr>
          <a:lstStyle/>
          <a:p>
            <a:pPr marL="411480" lvl="1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Project based and community based learning</a:t>
            </a: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Students </a:t>
            </a:r>
            <a:r>
              <a:rPr lang="en-US" sz="2200" dirty="0" smtClean="0">
                <a:solidFill>
                  <a:schemeClr val="accent1"/>
                </a:solidFill>
              </a:rPr>
              <a:t>have power to focus on interests &amp; personal goals</a:t>
            </a: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Assessment based on skill development and progress toward goals</a:t>
            </a: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" name="AutoShape 2" descr="data:image/jpeg;base64,/9j/4AAQSkZJRgABAQAAAQABAAD/2wCEAAkGBxQTEBUUEhQUFhUWFhYUGRUVFBYXGBoWFhgYGBYXFxgYHCggGBwlHBcUITEhJSkrLi4wFx8zODMsNygtLiwBCgoKDg0OGxAQGywkICQ3LDQsLCwsLCwsLywsLCwsLCwsLCwsLCwsLCwsLCwsLCwsLCwsLCwsLCwsLCwsLCwsLP/AABEIAOEA4QMBEQACEQEDEQH/xAAcAAEAAgMBAQEAAAAAAAAAAAAABQYDBAcCAQj/xABPEAABAwICBQcGCgcGBAcAAAABAAIDBBESIQUGMUFRBxMiYXGBkRQyUmKhsSMzQnKCkpPB0fAXVGNzorLSFSQ0U7PhQ4PT8QgWJTV0wuL/xAAaAQEAAwEBAQAAAAAAAAAAAAAABAUGAwEC/8QAMREAAgIBAwMCBQIFBQAAAAAAAAECAxEEEiEFMUETUSIyYXGBM8EUI5GhsRUkQlLx/9oADAMBAAIRAxEAPwDuKAIAgCAIAgCAIAgCAIAgCAIAgCAIAgCAIAgCAIAgCAIAgCAIAgCAIAgCAIAgCAIAgCAIAgCAIAgCAIAgCAIAgCAIAgCAIAgCAIAgCAIAgCAIAgCAIAgCAIAgCAIAgCAIAgCAIAgCAIAgCAIAgCAIAgCAIAgCAIAgCAIAgCAIAgCAIAgCAIAgCA+IBdAfUAQBAEAQBAEAQBAEAQBAEAQBAEAQBAEAQBAEAQBAEB8JQEBrNrQylswNMs7xdkTTbLZie75DeuxvuBXK66FUd0jpVVK14iVGo1g0g43dLHDfYxkF/wCKQku8AqW7rLj2h/Ut6ukxkuZc/Q+UmvVVA+1Q1k8e90beblA4gXLX9mSlabqkLMKSwcdR0udazF5OiaL0jHURNlhcHMcLgj2gjcRwVonkq2scM216eBAEAQBAEAQBAEAQBAEAQBAEAQBAEAQBAEAQBAEB4leACTsAJPYF4wc41QPPulq5M5JTjF/ksPxbRwAbYePFU0rFbdNv/j2LaNbrpil57mTWGsa9wa3PDe56zuCqeo3xnJRj48lpoaZRzNlY0ptb3/cotHkmyRN8mekDHWOgv8HMx0gHCVlsVu1pz+atP0y5zg4vwZzqlChNSXk6krMqwgCAIAgCAIAgCAIAgCAIAgCAIAgCAIAgCAIAgCAw1kWON7fSa5viLLwHHdDuIha05OYObcN4czouB7wsXrq5V3yRr9JJWUxZsySBozNlDUXLsS8kRUzYnX8OxTIR2rB8Z8kzyf05fpOMjZDHI9x4YxzbR33Pgr3pUHhyKHq003GJ11XBTBAEAQBAEAQBAEAQHy6ArWmtd6aB5jBfNKNscDcZaeD3XDWnqJuuVl8K/mZ0rpnZxFZIlvKG6/SoZw3iJInO+rce9RV1LTN43El9PvSzgsGgNa6arJbE+0g2xSDBIOvCdo6xcKbCSmsxZElBxeGicX0fIQBAEAugCAXQBAEAQHkoDnuu2qEnOuqaRuIvzlhGRLh/xI9xNrXbvtcZqDrNGr1nyTtHrHQ8PsUJ9Y0HC84HDa2QFjh2tdYhUc9HdF/KXsNZTJfN/UxS14sebBefVBI7yvqrSScvi4Pm3WRS+Hl/Q6nyZx0zYHczM2WZxDpjYtcDazW4HdJrBmBxzK0dNcYRUYmbuslZNykXNdTkEAQBAEAQBAEAQHwoCl6+6ZkDmUdO4tlmGJ727WRXw9Hg5xyB3ZqLqr/Shny+ESNNR6ssPsu5g0bqxDFGG23Z52z3nrPWVVS0kbPiteX/AILNahw4r4RBTtAcQDcAkA9V1n7EozaXYvK5OUE5ERpWm6TZGEse03a9uTmuGwgqdodVOqXDI+q00bovJ0zUbWA1lNd9hNGeblA2YgMngcHDPx4LWVWKcVJGTtrlXJxZZF1PgIDR0zpSOmhdNM6zGjvJOxrRvJOQC8bwshLLwUJ09bpAlznupoD5sUbsLiPXeOkT1CwVZZq52PFPb3f7FlXpYQWbefoiL0lqpHDYm5v8sSSB1+3EqzU6nVUvc5ZRYafT6a1OKjgyUOn6qjs5r31EIIxQynE8DjHIc79RuFJ0fVt8ttpw1fS9q3VHTtEaTjqYWTQuxMeLjiDsII3EG4I6leJ5XBSNYfJur6AQBAfCgOY8odW6oqfJ2hvN0+FzuLpXtuB2NaRlvLupVPUtX6UVBd2WvTNKrJb34KRXwYrAWu03LCbAjMblB0dyrnumsp+Sx1tDshit4a8EryV1YZpJm4SiWK3AhgkHjzZV7Cfx4KCcMQz9TuIXc4BAEAQBAEAQBAEB8KA5ZpCpP9q1UhzLHxMA9VsYNvFxPes/1e1wth9C86XUp1z+pvaQ04XtwsBaDtJOfYOCgajqLsjiKwTqNAoSzMiFVt5LHBqaSPRHau1K5yfMuxLcl0hFdO0bHwMee1j8I9jj4LV9Mk3VyZnqsUrePJ1JWRWBAc25QKoy10UHyII+fI3GWQlrL/Na1xHzlU9X1Drqwu7LPpdKnZl+CwUrmthabgNDRnfqXOpwhUvY62bpWP3K3pjSHOvFvNbs6+tUmt1SulhdkW2k0/pLL7siqvzHdiiVfMTJdiR5L64sq5af5ErOfaNwe0hr7doLT3LX9Otc68PwZbqVKrtyvJ1FWJXBAEB8XgOSSuxzVknGpkAPUwiMexizHVviu+2DRdL+GtfXJV3ZTNPpMc3vaQR7LryHxUP6Mk2cXr6o1dE1RgqYpQCcE2IgbTgcS4DrLC8K/jJKEZsz84tzlBH6E0dXMniZLE4OY8YmkcPuPUpPciNY4NpegIAgCAIAgCAID4UBzDXWm5jSBkOUdU1tnbhNGLFp4XbY9xVL1nTOcFNeC36TeoTcH5NIFZdrBozzJIGi5NkUXLsMkTVT4jfcNim1wxwc5SLjyT6PJ5+qI6MhEUfW2MnE4dRcbfRWp0VXp1LJlNdd6lraOiKYRD5dAcv1ujwaVkvslgie36Be1w9x71Rdbg3CMvYuujzSlJGpfK25Zt7sYL/Czk+L5PTR0jPlhHf+CkUw8s+ZM3+TuEu0mCNkcEhJ+e5rWj3+C0vSo/C5Ge6vJb1E63dWxUHg1DcWDE3EQSG3GKw2m21AZEB8QHJdFx4o6k8J5T4zyLLa9OU7H7YNFoZKMK/rkrOkmFpBAJwPubbcNiD7186WSeYvyiVqU1ifsyNc4YwAb4nte0jhfpd+3xVzCX+2cZd0imnD/cqUezZatXtOzUTiYgHxPN3QuJaMW90bs8Ljv3FQ9L1DatkyXq+nb3vr/p7nUdXdYoayMuicQ5vnxuyew+sOHWMiruE1NZiUc4ODxLgmF9nyEAQHiWQNaXHYASewZlARv/mKn9M/Uf8AggMVRrJBgdhecWE26D9tst3FAUA61aT4tH/Lj+9AXubW6kYzE+UNA2kteB7l4wVnWjXChqYHQmKonabWdHHgwuGbXNfJaxHf3grhPUUriUkd69Pa+YpnPIKuVg6TX23EEYrbsQB29ipLdPTbLNTL2rUXVRStR7dpFp3PJ4YHXXJaKf0R2etg+yZvaDpY6kh1RMIYL5tFzLIBuBaLMHXtVrpenxg90uWVGq6jKxbY8L+51Kl1noI2NZHI1rGNDWtDH2AGQAyVmVhkk1yo7G04+q78EBgZrdQWznaT2P8AwQFb150hR1ELXwTtE8JLmZPs5p86MkjK9hY8R2rldWrI7WdabHXNSRU6LTBeMrHiDtHbZZfUaWVUsM0+n1FdscxM76xxGWXYuPpRaz5O27a8EdVVLWDPbuaNpKkU6edj4XHuc7tRCtZb59jc0brC+kY00sjHyzjFKebJDSPi4mki7sIvewOZK01NSrgooy11rtm5Mkp9I6UqW9OUxM32tD/IMftC6nIiqIeQ10ErZOdfdxe1gbcstYtxPcbk3G3PJfE5xgsyfB9wg5vCOuau60QVlxEXCRgBfE9pa9l+O49xKQmprMTycHB4kTa+j4OYV9O+hqZI5BeCoe9zHjYcbi50buDwXEjiO9UvUNPKDdseU+6LjQ3RlFVy4a7ETpKgOK7c9/aNxCot2x4f4L2Mt8c/1K/U0Vnh7B0gblpyB3HsPWrGrU5g659n5Id2lxJWQ7rwT+jJ2yRi26zXA/JO8EKtvpnXZh+exLqujOOf/RVUMkMglhJimbmCN44EbHtPDYpml1lumliXYi6jT1aqOV3Oh6n61NrGFrgGTsAxx3yt6bDvYfZsK1FVsbI7ombuplVLEkWK668nI9IDBWj4J/zHe4oDnT5BxHiEBgfIOI8QgMLnjiPFARTY+fqTf4uAYjvBkds7bA+JVT1W9wr2J4bLLp1KlPe1nB7rqoA4bA8b+4LOQrlL4maVtR4ILT8TGzNxeaWZZk2N89ncr/pDUq5ZXJQdWclZHng9aKacG+xcS0H0dyi9RlB2vb4J3TYyVK3eRAMEsjDlnjA7cne0K30FvqUp+xTa+r07njzyZXlTSHgw1sD3hoY1zhiaCG2BN/kgneVzlbGM1Bvln2q5OLkuyJkaoMtlDVj5xpx7DmuhzPL9VnfJbMO6I/yvCAi63VqdpxBjyR6rwfFtx7V8WQ3LDPuubg8miJiw4ZHTMPA2P3XVfPSzi/gimWFeqhJYnJokdH6CkqTijY7BvcSM+17svC/YVLqqwssh23NvC7F00Tqq2MZvwX/ym5nqdK8En6IapBwN0aIgBzia48ZC6Q+MhKA1tP0zG0j8DGNzi81jW/8AFZvaFw1P6Uvsztp/1Y/chtGV3M6Tp3tyxuFPJ6zZMm37HYSqXo9ssuD/AAXHVqVhTR2ELQlCjnnKpIJJKSmN8LjJM6xtkxuFntcfBQtfd6VLkiXoafVuSK3oqvwv8nqDe3mv2EjiPWG8b9qzsoRnDelx5XsXqc4S2t8+PZkjpbRFmhzSHNOx49xXGdLqW5PMSRTqFY9slhlVleYnc63a3zx6TBtB6xmQVKqxavSl57fc5XRdb9WPj+6Lb/aDXQBrrG1nMffY3r6rKJKbcPSkstPg+4wSn6sXw+5k1F0S+asbVsu2CMOAds51zgWkN4xjbfeQLbFoumaadUMz8+Ck6lqYWy2x8HTVaYKvKPaHp4l809hQFEOkHejF9iz8EBhk0k4gjDFmCPimb+5AVOt0ZFHG55L7NBO0dw2cbJ25PUSOj6QxUkeLz5S6V/b+SfBZPqVrm0/f9jS9PrUOPb9yuukx1TW8LvPacvcT4r1Q2aZz9+DrKe7UKHtyYNMSY5pTuY3mx3Al3tKuOlU7NOn5ZSdSt33teEbehXkyQMAHSae6wFvaVU6mrfvl5yXFNrgoLxg25611NWMkaGnE10ZD2hwzzGR62qV0abSlEidWhnbMkpdcpGgnmoMhf4pu7uV+UXg8VLnywGcBoccLxhAAEjQHtFhs2DNZayya1fqvsng0ldcHpvSXfGS6Uz2yRB7bWcA4HLY4Bw961PfkzZrvlAO69+pAfKcOvfMIDxpePHTTggOPNSFuIB3SDTY577oD5qxUF9LC9wJJjYchlfDmbBASpfci+XaRc9yA1SD+cX4FARWtGVHKeuL/AFWeqFxvWa5fY60fqR+5WdXqQz6Qp2DPDIJ3ng2PME9rsI71UdLpe5z8Fx1W1bFDydrCvSiOacojsOk6cu2Gne0fO5wZe0Kr6tFungsemNK7krmsFGOcI3HMEbQdoIO42IVFVN1yaRfSgrYLJi0fpq14pT0xv3P3g29Lq6l93aRyjvq+V917HGrUJT9OzG5dn7m1q7oV1dUBgHwLXB00m6wN+aad7nbDwGfBWfTtG+LJfghdR1ix6cPyX2Pk9pBIXHnHR3xCnLvgQTnbCBctv8kkhWv8PXv37VkqPXs27M8FqjjAAAAAAsABYADcAuxyPVl5gYPq9B5fsKA51JEQSOdpsv2sv/RQGF8P7Wm+0l/6KAq2k64yc2wxva10rAS4EAgG9sxxA8FG1cnGmTXsSNLFSuimSFZLUzEsiFmxNAdK5twAdgYN/aVmq4xdass5x2S8fc0Em4z9OvjPl/sQUmjJYniUOxOHEZEcLjYpEdZTbD0nHCPmWkthP1IyyzQY+8byfOJeXfON1oatqrW32M9bu9R57m9oHSUUdRE97hZkY+tcG2W/JU11c0nhZ5LeNkZYWeywbWsguC4bWgPHcb+66hdMs22rPkm9Qr3UP6G//YONt/KaSzhf4yXYR+6WrMt9D3oat5tj6V5aXNIsQTZwb5rmkgXFsuOSzfUaJ1ybSyn/AGZfaC6Fiim+Vx+Cb1brLU/N2F4nviuRfog4mfwOb4K80k99MZFRqYbLZRJPyw/n/bJSDgbHlPvO89fX2IDw+Zpjfidhbzb7m+YFjc55ZC6A1NAxuZSxNdkQwNsMtgFgd17Wv13QG+zaO3rHuyQH2SM3OW/h/wDkoCG1tZeilaCGlxibiOQbeVgxGzb2G3YvGk+56nh8G1yU6CdTtqHPnhndI5nSiLjhDQcnFzQc7ryMVHhHspOXLZf19Hyc65Yqe0VPMB0mPewH5zQ+x74go+phuhgkaaW2ZCaRAkhZI3YWA/VFj7LLJ2LbM1GnlmLRo6vmLyyJs7Gvhn+Ae1wuLnOJ3UQ8AX9cq46Xb3gys6rT2sR2aipGRMDI2NYxuQa0AAdwV2URsL0BAEAQHwoDnU4zPaUBFaU0lHC27zmdjRm53YPv2ICpaR0hLIRI7otY5r2xjqO1x3m11yvhvrlH6HSqW2aZcKavvCWs2PIdfqtsWMlZKqMqjWqqNko2GpVvsw9Yt4rhUsy4JD4XJCaE0ayeVz5PMxhoHycsi8jeru/VzphGlPGe7KaGmhbKVzWfZFpqoYGdCFosMsWzPqACr9TdHOItv65JunpljMkl9MEDpxzS12exrgfBe6JPevudNVj0n9iMph8Gz5rfcFs0Y8xTtDhmL2PevGkxl+CwaiSAPnYQTdrJAN9wS12055OZ4Ikl2DeS3NwE2wkE8br08MrZo8PmO3G+7Lrv1ICF0vpqmaDG0c+94c3m4jc2IIOJ2xosV8WWRrWZPB9wrlN4ijSh07W4Gjm6cYQG9IyXNgLk2yzVdLq1OcYZPXTLcZZKaE03zrzHIwRzNGLDclrm+kw7+sHMKbRqIXx3QZEuonTLbJFjbGDfbtOwke5dzgQmu8GLR9Q25PwZdY+qQ73AoCL/APD4z+61R/btHhG0/egOroCo8qUOLRznehLC/wDjDT7HFcr/ANNnWl/zEUnVP4SKSnPnRklvZtaO9pI+is3fV6j488r7ruX9VnpPnxw/syHroT0mjIjNp4OBu0+IC5aazZOMiXqK/UraO1avaR8opYZv8xjXEcHWs4dzgQtajIPh4JJegIAgCA+ONhmgKhpWto2xSubE0vDHkExgjEASD1i6A481rnAPxdN2Zc4X252A3DsQH0xSemPqf7oDLRaSdBZjjiG623sw3VRremK6W+Pct9H1H0o7Z9vBsVGly/Yx5+jhHiVEp6TYu/BLs6rXjjk+6CrebLmPFrkuAHXuHGy86nopcTifPTtXF5i+CTrNIgNyOEb3HLwVXVppSfbJazuhBZbwVyurDIC1tw3e47T2dS0Oj0Gx759/YoNbr/UWyHb3Oiav6d0d5JAJoGmQRMDzzAN3AAE333tfvVsVJ9drBowYrQNzebEwDIIemBmk6N1XB5NZhLZmSHAIxhLA5u/cWe1Dw0tMa2QxOHNu8ocN4Nox9Med9HxTOD1ENpOWZ0DHTvuZSebpmktaB6TgNvHNVtuqk5Yj8q7sn1adKPKy32JDRui2wMFrY3tve2477bhuA71TavUua3T/AAv3LTTUKL2w/L/Y81k7m2AOe0n3KDWk1ksuV3I+aWQPZJG74SN12k7LHJwI3gjcrLRX/wAPJ+xC12m9eKx3Mo15qIpHNkkjIAvnE4Yjl0egejlvIOxaHT2+pDdjGTO6ir057c5wTdHrpT1kL4Xu5l72PZZ/mkuaW5P2bSNoC7HAt3Jzpmknp8NMGMkYGc/GGBh5wsAL7DzgSCA71epAW5AVrlG/9sn7GDv5xllyueISf0Z91fPH7nM9GyGCujPpAtPXbpD2Ylm4W5rcv+rNHfX8SXuv7mXTMdpSeJPsKhxfxNE6PyIufJVpAGnkpz50LyQP2cpLmn62Mdy1eksVlSZldZU67mi8qURQgCAICoa06ZDwYY5MIvZz2kXuDm0dW4oCmaQi+Ck+Heeg7K7c8jlsQFLgrGhrRlkBvQGTy1vV4heAkNBtZKKtpDS4wYm3AJGC9yOGZaqjqc512Vzi+M8kzTRi1JP8EfDVjCOwcFbkNGOVwke0bgHE5/guV8sR4OtKzI8U2DaRfM2ub5btq+oQSXY8nOTfc9ON7lfZ8G/Qg80zsG4L0HtwPAfVCAwSxX2tGXq+9AYKi4FwwZEO822TTe3Yvicd0XE+oy2yTLXq7R8891RKLNw9EH5MY3dris1Zw/ST+GPMmX8Hleo1zLhL2N6eTE4usBuA4DcAqq212Sz/AELSqpQjgrelaki5btJDW9pNgp+lqUnh9l3OGptcI5j3fY+ySBrSXbALleRr3z2xPqdmyG5lYkleSSYQ65Ju6Mk57r8Fq6oKuCiZOyfqTcjEZX/q7PsSuhzN3QWsNRRzieGnZiAIPwbxiadrSQb8D2gID9Das6djrKZs0YIvk5jhZzHjzmOHEe0EHeh4QvKVV2ghhBzmmaCPUjvI72taO9Q9fZsokyVoob7oo55pvouif6L237CcJ9jlmdE9ylB+UaPV8KMvZklppl7nsd4jP3ri3ix/U71fIaer2lfJayKYmzCeal4c28jpH5rsLuy6uumX7ZbH2ZVdUo3RU13R20K+KAIAgK1rRrGyE80HhryASc7hp2W6ygKK99KTf4Mk5k23oDE7ybhH4IDWdTUnoQ/UH4IDQraOF0sLI2xi7nOJa0bGt2HvIUPX2uqhyRL0NasuSZmkoHQubLCG4m3uLWDmkWc11tx9izlerVnwWZx/hl9qNGms1pJ/5K9WUTQW4Y3tBOEB0jXZnZYhuztV5p9Vlcyzj6FNZo5xaysZPcGjXbLYQcicVzbeBkuVuvraynkkVdOszhrBs11AwROLWgENJB7M1F02rsdqTfBL1OjrjU3Fc4MjaCIgHC3MX28e9aIzhlEIAAFrD1v90B4MZ/Lh+KA8Oid+XD8UPTzTUjpZhGb4fOfnfo7m5cSoOv1Po1cd32Jei0/rWYfZF+rG81C2Iec7pu6vRb+eCzWofp1qHl8sv6F6ljn4XCImpkwsJ/NyoUI5kT2VWvkOMYQCI2l5BO87O+1yr/Swj6fxPG7hFPqrJ+pmKzt5ZqVgnlA6IDdtg5vdfNWun0ldPK7+5U6jWWX8Pt7Gu6mqeL/tB/UphEPDqaq4v+1H9SAxmlq+L/tR/UgJzU/TtfQztdZ8kJPwkRkaQQbAubd2TxYWPVbegwXzT1e2r0gwsN44YmNafWntI89VmCJUnVrE9tWe/ctemV4UrPYr+tADg4DfjI+77lUaaS9Ztdi4th/Iw/Ylo287RslHANPY4XafE2Xt9eFuXeLw/sfFFnxbX5WStyMBBadhBBHUUhJxkmiRZFSi0dS5O9MGejDHm8sB5l/EgDoO7227wVq6LPUgpGRvqdc3FlqXY5BAUvXHk/ZXztmMxjcGCMgMDrgFxB2j0igIH9DjP1t32I/rQD9DjP1t32I/rQFC1q0Iyjqn05c9+ENOLC1t8TQ7Zc8bIDJqnE0zuc29msO220kcOoFUvWp4pUfdlt0iP81v6FvrhbEPV/8Aqs3JYsNBW8xyVes86IftW+4q003yzf0Ieq+aH3J/SMWGMZDOxGXWR9yroJqSbJilnKIeRt2kcQR4qXVLbJM52x3Qa+hM6t8mLKqkin8pc3nG4i3mgbG5BF8WeYWvXKMc+GSX6HGfrbvsR/WvTwfocZ+tu+xH9aAxVfJJFGxz31bg1jS4nmW7Gi5+Wg7mhqFQsjZzj945zPafQHhnbiVm9TfGzUty7Q/yX1FTr06Ue8jeqpy95cdpP/YKlusdk3JlxTWq4bUQ+kagE23DM9q7UVv8sTkkskJE28MjzteHnusQ0eCtZS23QivGCtjHdTOT85JLWHUhlNQRVYmc/nOb6GANtzjS7zrm9rcFo12M2+5UZGtBtn4j8EBbNRdShpASuMjomxlrQ7AHhxIJI2ixAw/WQFp/Q4z9bd9iP60B4n5IGNa4+VPNgTYQi5sNg6SZBA6ClY2BvSu43c7iHHaCNxGQ7lkOpKyd7ysI1XT9kaUkeaqbG6+7YuNS2kyfKwSWrdUBRGPfjw9zHH8Au+smo7o/9sMg6aDlKMvCyiKmFnHtK4J8E4l9SdJcxXsuehUDmHcMe2J3jdv01d9Lu71so+q09rF+TsKuilCAIAgBQHFOWmkDa6N4GckXS6yxxaOzKyAiNSIr84eJY0fxfiFnutPMoQLzpKxGcizaSOcn0lRy/VLmritFYqPjIf3n3FWdHFc/sRNR+pBfUs2mGfAs+bf+MqG/+B3qfxT+5Ar7R0aOl8lc19HNb/lyzM/jLh7HBa6l5gmY+9YsaLgupyCAg9d4Hv0dUsjBLjE6wG07yB3XXkux6u5zCj0jG6NpBysLfgsRfp7I2NM2VFkJVpo8VFdfJuXXv7l5CrHc6ORDVLy880zafOI3DeO07FZUwVS9Wf4RAum7X6UPybEkfQLR6JHssuEJ5sUn7necMVOKLPrbNj1cpHfuAe1rHNPtC1kexkX3OXy+cV9Hh2TkSH9ym/8AkH/TjQHREAQFe0zqZSVLsb48Mh2yROdG4/Ow5O+kCvidcZ/Mj7hZKHyshf0ZQ3/xNVbhii9/N3XD+Dpznad/42/GNxGaS1DqIXHyJzXxE4hG95bI0nbZxBD8887KNqunQue5cMkaXqMqVh8ohn6tV986R5PVJEfbjUT/AEqa7NE1dXr8pm3Qak1sj2Y2Mha17HlzpA5wwuDui1l88t5Clabp7qmpuRF1XUVbBwUTritCqCAIAgCA5Hy5M+FpXepKPAsP3oCK5N4cR/5t/qtBWf6gt2rgi70T26WbJPSR+M7Xe0qja/mv7su6/wBNfYrUvx0Hzz/KrKv9GwiX/rQRcNN2MEZ/ZkeH5KjXcxrZ96fO+a+pV14SC/ckknwNS30agn67GH7lqtG80xMnrVi6RfVKIoQHwhAU/TPJ5TTPMkbpKd7iS7mi3A4neWOBF+yy42UV2fMjtXqLK/lZRdbNVnU00EQnkk51srjk1lhHgts23xnwUDVVU6avfGPJP011ups2zk8HrR+j2xDIC/V+fas1fqZ2vLZoKqYVrEUaVU2zz2+/Nda5cJnsl4LnqRo2Ot0QaWbFgZM9nRNiML+cbYkH0gthRLdXFmOvjtsaOR6YgDKiVjb2ZI9gvts1xAv3BdTkde5FB/cZP37v5GIDoKAIAgCA+WQH1AfLID6gCAIAgCA5Zy5s6NIeuYeIYfuKArGo9ZgY4ggOa8nPgWgfis31ZzhfGyPsX/TFGdEoS9zdr6vFkONyetVcIPO6Xct2uMIij/iIPnOPsU6HGnsIdr/nw/JNaQqejhvc7NuwKuqjJvLJvC7EYu54XbklPSrBuxQnvLXX9wWm6f8AoIy/Uf12dFU4ghAEAQFA5TYsM1FN8kOmhJ65Gtcz/TKr+pw3UP6E7p8ttyIrSGDHdhycAbeid4/PFZTUqG7MPJpNO57dsl2K/pJ4D3EmwG09y7UQckkj7snGPLOhcllG5lEXvBHPSvmaDkcBAa09+G/YQtfRBwrjF+DH3zU7HJeTi2sX+MqP30v85XY5HXORYf8Ap7/37/5WIC/oAgCAIAgCAIAgCAIAgCAreuuqbdIMja6Qx824uuGh17i1syEBTp+SyWFpdTVDZHb45Gc2COpwJse5RtRpo3RwyTptVOiWURzdVNIk28lt6xniw+wk+xVy6S/Miz/1dY+UkP0bVRj5x00Imb5kTQ4x2O0OkIvc8QLBTI6CuNbh7kKfULJWKfsQNRo2qjOGSkqAfUj5xp7HMuFWz6XYnwyyh1StrlG/ovVKtqCPg/J2b5JrYrerGDcntsF3p6X5sZHv6rlYgjp2rer8VHFzcVyScT3uN3PdsxOP3DYreMVFYRTyk5PLJdfR4EAQBAaOmdFR1MLoZm3Y7gbEEZhzTuIO9eNZ4PU8dinP5PZgbMrnYd2OBjnD6QIv4Kvn0vTyecE2PUb4rGTb0XydQMeH1D31LgbgPs2O/Hm25HvJUqrTV1fIsHC3U2W/My5Bq7HAq9Vye0Ekr5ZISXvcXuPOygYnG5yDgAvQTehtDw0sfNwMwMLi61yczYE3cSdwQG+gCAIAgCAIAgCAIAgCAIAgCAIAgPlkAsgPqAIAgCAIAgCAIAgCAIAgCAIAgCAIAgCAIAgCAIAgCAIAgCAIAgCAIAgCAIAgCAIAgCAIAgCAIAgCAIAgCAIAgCAIAgCAIAgCAIAgCAIAgCAIAgCAIAgCAIAgCAIAgCAI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4" r="24740" b="13299"/>
          <a:stretch/>
        </p:blipFill>
        <p:spPr bwMode="auto">
          <a:xfrm>
            <a:off x="7486387" y="-380999"/>
            <a:ext cx="1617942" cy="18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133600"/>
            <a:ext cx="381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Personalization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8762"/>
            <a:ext cx="9104329" cy="5176838"/>
          </a:xfrm>
        </p:spPr>
        <p:txBody>
          <a:bodyPr>
            <a:noAutofit/>
          </a:bodyPr>
          <a:lstStyle/>
          <a:p>
            <a:pPr marL="411480" lvl="1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Focus is on student success with </a:t>
            </a:r>
            <a:r>
              <a:rPr lang="en-US" sz="2200" dirty="0">
                <a:solidFill>
                  <a:schemeClr val="accent1"/>
                </a:solidFill>
              </a:rPr>
              <a:t>a</a:t>
            </a:r>
            <a:r>
              <a:rPr lang="en-US" sz="2200" dirty="0" smtClean="0">
                <a:solidFill>
                  <a:schemeClr val="accent1"/>
                </a:solidFill>
              </a:rPr>
              <a:t>nytime- </a:t>
            </a:r>
            <a:r>
              <a:rPr lang="en-US" sz="2200" dirty="0">
                <a:solidFill>
                  <a:schemeClr val="accent1"/>
                </a:solidFill>
              </a:rPr>
              <a:t>anywhere learning</a:t>
            </a: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Pace</a:t>
            </a:r>
            <a:r>
              <a:rPr lang="en-US" sz="2200" dirty="0" smtClean="0">
                <a:solidFill>
                  <a:schemeClr val="accent1"/>
                </a:solidFill>
              </a:rPr>
              <a:t>, content and method of instruction vary from student to student 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411480" lvl="1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Nearly unlimited instructional sources using the Internet</a:t>
            </a: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" name="AutoShape 2" descr="data:image/jpeg;base64,/9j/4AAQSkZJRgABAQAAAQABAAD/2wCEAAkGBxQTEBUUEhQUFhUWFhYUGRUVFBYXGBoWFhgYGBYXFxgYHCggGBwlHBcUITEhJSkrLi4wFx8zODMsNygtLiwBCgoKDg0OGxAQGywkICQ3LDQsLCwsLCwsLywsLCwsLCwsLCwsLCwsLCwsLCwsLCwsLCwsLCwsLCwsLCwsLCwsLP/AABEIAOEA4QMBEQACEQEDEQH/xAAcAAEAAgMBAQEAAAAAAAAAAAAABQYDBAcCAQj/xABPEAABAwICBQcGCgcGBAcAAAABAAIDBBESIQUGMUFRBxMiYXGBkRQyUmKhsSMzQnKCkpPB0fAXVGNzorLSFSQ0U7PhQ4PT8QgWJTV0wuL/xAAaAQEAAwEBAQAAAAAAAAAAAAAABAUGAwEC/8QAMREAAgIBAwMCBQIFBQAAAAAAAAECAxEEEiEFMUETUSIyYXGBM8EUI5GhsRUkQlLx/9oADAMBAAIRAxEAPwDuKAIAgCAIAgCAIAgCAIAgCAIAgCAIAgCAIAgCAIAgCAIAgCAIAgCAIAgCAIAgCAIAgCAIAgCAIAgCAIAgCAIAgCAIAgCAIAgCAIAgCAIAgCAIAgCAIAgCAIAgCAIAgCAIAgCAIAgCAIAgCAIAgCAIAgCAIAgCAIAgCAIAgCAIAgCAIAgCAIAgCA+IBdAfUAQBAEAQBAEAQBAEAQBAEAQBAEAQBAEAQBAEAQBAEB8JQEBrNrQylswNMs7xdkTTbLZie75DeuxvuBXK66FUd0jpVVK14iVGo1g0g43dLHDfYxkF/wCKQku8AqW7rLj2h/Ut6ukxkuZc/Q+UmvVVA+1Q1k8e90beblA4gXLX9mSlabqkLMKSwcdR0udazF5OiaL0jHURNlhcHMcLgj2gjcRwVonkq2scM216eBAEAQBAEAQBAEAQBAEAQBAEAQBAEAQBAEAQBAEB4leACTsAJPYF4wc41QPPulq5M5JTjF/ksPxbRwAbYePFU0rFbdNv/j2LaNbrpil57mTWGsa9wa3PDe56zuCqeo3xnJRj48lpoaZRzNlY0ptb3/cotHkmyRN8mekDHWOgv8HMx0gHCVlsVu1pz+atP0y5zg4vwZzqlChNSXk6krMqwgCAIAgCAIAgCAIAgCAIAgCAIAgCAIAgCAIAgCAw1kWON7fSa5viLLwHHdDuIha05OYObcN4czouB7wsXrq5V3yRr9JJWUxZsySBozNlDUXLsS8kRUzYnX8OxTIR2rB8Z8kzyf05fpOMjZDHI9x4YxzbR33Pgr3pUHhyKHq003GJ11XBTBAEAQBAEAQBAEAQHy6ArWmtd6aB5jBfNKNscDcZaeD3XDWnqJuuVl8K/mZ0rpnZxFZIlvKG6/SoZw3iJInO+rce9RV1LTN43El9PvSzgsGgNa6arJbE+0g2xSDBIOvCdo6xcKbCSmsxZElBxeGicX0fIQBAEAugCAXQBAEAQHkoDnuu2qEnOuqaRuIvzlhGRLh/xI9xNrXbvtcZqDrNGr1nyTtHrHQ8PsUJ9Y0HC84HDa2QFjh2tdYhUc9HdF/KXsNZTJfN/UxS14sebBefVBI7yvqrSScvi4Pm3WRS+Hl/Q6nyZx0zYHczM2WZxDpjYtcDazW4HdJrBmBxzK0dNcYRUYmbuslZNykXNdTkEAQBAEAQBAEAQHwoCl6+6ZkDmUdO4tlmGJ727WRXw9Hg5xyB3ZqLqr/Shny+ESNNR6ssPsu5g0bqxDFGG23Z52z3nrPWVVS0kbPiteX/AILNahw4r4RBTtAcQDcAkA9V1n7EozaXYvK5OUE5ERpWm6TZGEse03a9uTmuGwgqdodVOqXDI+q00bovJ0zUbWA1lNd9hNGeblA2YgMngcHDPx4LWVWKcVJGTtrlXJxZZF1PgIDR0zpSOmhdNM6zGjvJOxrRvJOQC8bwshLLwUJ09bpAlznupoD5sUbsLiPXeOkT1CwVZZq52PFPb3f7FlXpYQWbefoiL0lqpHDYm5v8sSSB1+3EqzU6nVUvc5ZRYafT6a1OKjgyUOn6qjs5r31EIIxQynE8DjHIc79RuFJ0fVt8ttpw1fS9q3VHTtEaTjqYWTQuxMeLjiDsII3EG4I6leJ5XBSNYfJur6AQBAfCgOY8odW6oqfJ2hvN0+FzuLpXtuB2NaRlvLupVPUtX6UVBd2WvTNKrJb34KRXwYrAWu03LCbAjMblB0dyrnumsp+Sx1tDshit4a8EryV1YZpJm4SiWK3AhgkHjzZV7Cfx4KCcMQz9TuIXc4BAEAQBAEAQBAEB8KA5ZpCpP9q1UhzLHxMA9VsYNvFxPes/1e1wth9C86XUp1z+pvaQ04XtwsBaDtJOfYOCgajqLsjiKwTqNAoSzMiFVt5LHBqaSPRHau1K5yfMuxLcl0hFdO0bHwMee1j8I9jj4LV9Mk3VyZnqsUrePJ1JWRWBAc25QKoy10UHyII+fI3GWQlrL/Na1xHzlU9X1Drqwu7LPpdKnZl+CwUrmthabgNDRnfqXOpwhUvY62bpWP3K3pjSHOvFvNbs6+tUmt1SulhdkW2k0/pLL7siqvzHdiiVfMTJdiR5L64sq5af5ErOfaNwe0hr7doLT3LX9Otc68PwZbqVKrtyvJ1FWJXBAEB8XgOSSuxzVknGpkAPUwiMexizHVviu+2DRdL+GtfXJV3ZTNPpMc3vaQR7LryHxUP6Mk2cXr6o1dE1RgqYpQCcE2IgbTgcS4DrLC8K/jJKEZsz84tzlBH6E0dXMniZLE4OY8YmkcPuPUpPciNY4NpegIAgCAIAgCAID4UBzDXWm5jSBkOUdU1tnbhNGLFp4XbY9xVL1nTOcFNeC36TeoTcH5NIFZdrBozzJIGi5NkUXLsMkTVT4jfcNim1wxwc5SLjyT6PJ5+qI6MhEUfW2MnE4dRcbfRWp0VXp1LJlNdd6lraOiKYRD5dAcv1ujwaVkvslgie36Be1w9x71Rdbg3CMvYuujzSlJGpfK25Zt7sYL/Czk+L5PTR0jPlhHf+CkUw8s+ZM3+TuEu0mCNkcEhJ+e5rWj3+C0vSo/C5Ge6vJb1E63dWxUHg1DcWDE3EQSG3GKw2m21AZEB8QHJdFx4o6k8J5T4zyLLa9OU7H7YNFoZKMK/rkrOkmFpBAJwPubbcNiD7186WSeYvyiVqU1ifsyNc4YwAb4nte0jhfpd+3xVzCX+2cZd0imnD/cqUezZatXtOzUTiYgHxPN3QuJaMW90bs8Ljv3FQ9L1DatkyXq+nb3vr/p7nUdXdYoayMuicQ5vnxuyew+sOHWMiruE1NZiUc4ODxLgmF9nyEAQHiWQNaXHYASewZlARv/mKn9M/Uf8AggMVRrJBgdhecWE26D9tst3FAUA61aT4tH/Lj+9AXubW6kYzE+UNA2kteB7l4wVnWjXChqYHQmKonabWdHHgwuGbXNfJaxHf3grhPUUriUkd69Pa+YpnPIKuVg6TX23EEYrbsQB29ipLdPTbLNTL2rUXVRStR7dpFp3PJ4YHXXJaKf0R2etg+yZvaDpY6kh1RMIYL5tFzLIBuBaLMHXtVrpenxg90uWVGq6jKxbY8L+51Kl1noI2NZHI1rGNDWtDH2AGQAyVmVhkk1yo7G04+q78EBgZrdQWznaT2P8AwQFb150hR1ELXwTtE8JLmZPs5p86MkjK9hY8R2rldWrI7WdabHXNSRU6LTBeMrHiDtHbZZfUaWVUsM0+n1FdscxM76xxGWXYuPpRaz5O27a8EdVVLWDPbuaNpKkU6edj4XHuc7tRCtZb59jc0brC+kY00sjHyzjFKebJDSPi4mki7sIvewOZK01NSrgooy11rtm5Mkp9I6UqW9OUxM32tD/IMftC6nIiqIeQ10ErZOdfdxe1gbcstYtxPcbk3G3PJfE5xgsyfB9wg5vCOuau60QVlxEXCRgBfE9pa9l+O49xKQmprMTycHB4kTa+j4OYV9O+hqZI5BeCoe9zHjYcbi50buDwXEjiO9UvUNPKDdseU+6LjQ3RlFVy4a7ETpKgOK7c9/aNxCot2x4f4L2Mt8c/1K/U0Vnh7B0gblpyB3HsPWrGrU5g659n5Id2lxJWQ7rwT+jJ2yRi26zXA/JO8EKtvpnXZh+exLqujOOf/RVUMkMglhJimbmCN44EbHtPDYpml1lumliXYi6jT1aqOV3Oh6n61NrGFrgGTsAxx3yt6bDvYfZsK1FVsbI7ombuplVLEkWK668nI9IDBWj4J/zHe4oDnT5BxHiEBgfIOI8QgMLnjiPFARTY+fqTf4uAYjvBkds7bA+JVT1W9wr2J4bLLp1KlPe1nB7rqoA4bA8b+4LOQrlL4maVtR4ILT8TGzNxeaWZZk2N89ncr/pDUq5ZXJQdWclZHng9aKacG+xcS0H0dyi9RlB2vb4J3TYyVK3eRAMEsjDlnjA7cne0K30FvqUp+xTa+r07njzyZXlTSHgw1sD3hoY1zhiaCG2BN/kgneVzlbGM1Bvln2q5OLkuyJkaoMtlDVj5xpx7DmuhzPL9VnfJbMO6I/yvCAi63VqdpxBjyR6rwfFtx7V8WQ3LDPuubg8miJiw4ZHTMPA2P3XVfPSzi/gimWFeqhJYnJokdH6CkqTijY7BvcSM+17svC/YVLqqwssh23NvC7F00Tqq2MZvwX/ym5nqdK8En6IapBwN0aIgBzia48ZC6Q+MhKA1tP0zG0j8DGNzi81jW/8AFZvaFw1P6Uvsztp/1Y/chtGV3M6Tp3tyxuFPJ6zZMm37HYSqXo9ssuD/AAXHVqVhTR2ELQlCjnnKpIJJKSmN8LjJM6xtkxuFntcfBQtfd6VLkiXoafVuSK3oqvwv8nqDe3mv2EjiPWG8b9qzsoRnDelx5XsXqc4S2t8+PZkjpbRFmhzSHNOx49xXGdLqW5PMSRTqFY9slhlVleYnc63a3zx6TBtB6xmQVKqxavSl57fc5XRdb9WPj+6Lb/aDXQBrrG1nMffY3r6rKJKbcPSkstPg+4wSn6sXw+5k1F0S+asbVsu2CMOAds51zgWkN4xjbfeQLbFoumaadUMz8+Ck6lqYWy2x8HTVaYKvKPaHp4l809hQFEOkHejF9iz8EBhk0k4gjDFmCPimb+5AVOt0ZFHG55L7NBO0dw2cbJ25PUSOj6QxUkeLz5S6V/b+SfBZPqVrm0/f9jS9PrUOPb9yuukx1TW8LvPacvcT4r1Q2aZz9+DrKe7UKHtyYNMSY5pTuY3mx3Al3tKuOlU7NOn5ZSdSt33teEbehXkyQMAHSae6wFvaVU6mrfvl5yXFNrgoLxg25611NWMkaGnE10ZD2hwzzGR62qV0abSlEidWhnbMkpdcpGgnmoMhf4pu7uV+UXg8VLnywGcBoccLxhAAEjQHtFhs2DNZayya1fqvsng0ldcHpvSXfGS6Uz2yRB7bWcA4HLY4Bw961PfkzZrvlAO69+pAfKcOvfMIDxpePHTTggOPNSFuIB3SDTY577oD5qxUF9LC9wJJjYchlfDmbBASpfci+XaRc9yA1SD+cX4FARWtGVHKeuL/AFWeqFxvWa5fY60fqR+5WdXqQz6Qp2DPDIJ3ng2PME9rsI71UdLpe5z8Fx1W1bFDydrCvSiOacojsOk6cu2Gne0fO5wZe0Kr6tFungsemNK7krmsFGOcI3HMEbQdoIO42IVFVN1yaRfSgrYLJi0fpq14pT0xv3P3g29Lq6l93aRyjvq+V917HGrUJT9OzG5dn7m1q7oV1dUBgHwLXB00m6wN+aad7nbDwGfBWfTtG+LJfghdR1ix6cPyX2Pk9pBIXHnHR3xCnLvgQTnbCBctv8kkhWv8PXv37VkqPXs27M8FqjjAAAAAAsABYADcAuxyPVl5gYPq9B5fsKA51JEQSOdpsv2sv/RQGF8P7Wm+0l/6KAq2k64yc2wxva10rAS4EAgG9sxxA8FG1cnGmTXsSNLFSuimSFZLUzEsiFmxNAdK5twAdgYN/aVmq4xdass5x2S8fc0Em4z9OvjPl/sQUmjJYniUOxOHEZEcLjYpEdZTbD0nHCPmWkthP1IyyzQY+8byfOJeXfON1oatqrW32M9bu9R57m9oHSUUdRE97hZkY+tcG2W/JU11c0nhZ5LeNkZYWeywbWsguC4bWgPHcb+66hdMs22rPkm9Qr3UP6G//YONt/KaSzhf4yXYR+6WrMt9D3oat5tj6V5aXNIsQTZwb5rmkgXFsuOSzfUaJ1ybSyn/AGZfaC6Fiim+Vx+Cb1brLU/N2F4nviuRfog4mfwOb4K80k99MZFRqYbLZRJPyw/n/bJSDgbHlPvO89fX2IDw+Zpjfidhbzb7m+YFjc55ZC6A1NAxuZSxNdkQwNsMtgFgd17Wv13QG+zaO3rHuyQH2SM3OW/h/wDkoCG1tZeilaCGlxibiOQbeVgxGzb2G3YvGk+56nh8G1yU6CdTtqHPnhndI5nSiLjhDQcnFzQc7ryMVHhHspOXLZf19Hyc65Yqe0VPMB0mPewH5zQ+x74go+phuhgkaaW2ZCaRAkhZI3YWA/VFj7LLJ2LbM1GnlmLRo6vmLyyJs7Gvhn+Ae1wuLnOJ3UQ8AX9cq46Xb3gys6rT2sR2aipGRMDI2NYxuQa0AAdwV2URsL0BAEAQHwoDnU4zPaUBFaU0lHC27zmdjRm53YPv2ICpaR0hLIRI7otY5r2xjqO1x3m11yvhvrlH6HSqW2aZcKavvCWs2PIdfqtsWMlZKqMqjWqqNko2GpVvsw9Yt4rhUsy4JD4XJCaE0ayeVz5PMxhoHycsi8jeru/VzphGlPGe7KaGmhbKVzWfZFpqoYGdCFosMsWzPqACr9TdHOItv65JunpljMkl9MEDpxzS12exrgfBe6JPevudNVj0n9iMph8Gz5rfcFs0Y8xTtDhmL2PevGkxl+CwaiSAPnYQTdrJAN9wS12055OZ4Ikl2DeS3NwE2wkE8br08MrZo8PmO3G+7Lrv1ICF0vpqmaDG0c+94c3m4jc2IIOJ2xosV8WWRrWZPB9wrlN4ijSh07W4Gjm6cYQG9IyXNgLk2yzVdLq1OcYZPXTLcZZKaE03zrzHIwRzNGLDclrm+kw7+sHMKbRqIXx3QZEuonTLbJFjbGDfbtOwke5dzgQmu8GLR9Q25PwZdY+qQ73AoCL/APD4z+61R/btHhG0/egOroCo8qUOLRznehLC/wDjDT7HFcr/ANNnWl/zEUnVP4SKSnPnRklvZtaO9pI+is3fV6j488r7ruX9VnpPnxw/syHroT0mjIjNp4OBu0+IC5aazZOMiXqK/UraO1avaR8opYZv8xjXEcHWs4dzgQtajIPh4JJegIAgCA+ONhmgKhpWto2xSubE0vDHkExgjEASD1i6A481rnAPxdN2Zc4X252A3DsQH0xSemPqf7oDLRaSdBZjjiG623sw3VRremK6W+Pct9H1H0o7Z9vBsVGly/Yx5+jhHiVEp6TYu/BLs6rXjjk+6CrebLmPFrkuAHXuHGy86nopcTifPTtXF5i+CTrNIgNyOEb3HLwVXVppSfbJazuhBZbwVyurDIC1tw3e47T2dS0Oj0Gx759/YoNbr/UWyHb3Oiav6d0d5JAJoGmQRMDzzAN3AAE333tfvVsVJ9drBowYrQNzebEwDIIemBmk6N1XB5NZhLZmSHAIxhLA5u/cWe1Dw0tMa2QxOHNu8ocN4Nox9Med9HxTOD1ENpOWZ0DHTvuZSebpmktaB6TgNvHNVtuqk5Yj8q7sn1adKPKy32JDRui2wMFrY3tve2477bhuA71TavUua3T/AAv3LTTUKL2w/L/Y81k7m2AOe0n3KDWk1ksuV3I+aWQPZJG74SN12k7LHJwI3gjcrLRX/wAPJ+xC12m9eKx3Mo15qIpHNkkjIAvnE4Yjl0egejlvIOxaHT2+pDdjGTO6ir057c5wTdHrpT1kL4Xu5l72PZZ/mkuaW5P2bSNoC7HAt3Jzpmknp8NMGMkYGc/GGBh5wsAL7DzgSCA71epAW5AVrlG/9sn7GDv5xllyueISf0Z91fPH7nM9GyGCujPpAtPXbpD2Ylm4W5rcv+rNHfX8SXuv7mXTMdpSeJPsKhxfxNE6PyIufJVpAGnkpz50LyQP2cpLmn62Mdy1eksVlSZldZU67mi8qURQgCAICoa06ZDwYY5MIvZz2kXuDm0dW4oCmaQi+Ck+Heeg7K7c8jlsQFLgrGhrRlkBvQGTy1vV4heAkNBtZKKtpDS4wYm3AJGC9yOGZaqjqc512Vzi+M8kzTRi1JP8EfDVjCOwcFbkNGOVwke0bgHE5/guV8sR4OtKzI8U2DaRfM2ub5btq+oQSXY8nOTfc9ON7lfZ8G/Qg80zsG4L0HtwPAfVCAwSxX2tGXq+9AYKi4FwwZEO822TTe3Yvicd0XE+oy2yTLXq7R8891RKLNw9EH5MY3dris1Zw/ST+GPMmX8Hleo1zLhL2N6eTE4usBuA4DcAqq212Sz/AELSqpQjgrelaki5btJDW9pNgp+lqUnh9l3OGptcI5j3fY+ySBrSXbALleRr3z2xPqdmyG5lYkleSSYQ65Ju6Mk57r8Fq6oKuCiZOyfqTcjEZX/q7PsSuhzN3QWsNRRzieGnZiAIPwbxiadrSQb8D2gID9Das6djrKZs0YIvk5jhZzHjzmOHEe0EHeh4QvKVV2ghhBzmmaCPUjvI72taO9Q9fZsokyVoob7oo55pvouif6L237CcJ9jlmdE9ylB+UaPV8KMvZklppl7nsd4jP3ri3ix/U71fIaer2lfJayKYmzCeal4c28jpH5rsLuy6uumX7ZbH2ZVdUo3RU13R20K+KAIAgK1rRrGyE80HhryASc7hp2W6ygKK99KTf4Mk5k23oDE7ybhH4IDWdTUnoQ/UH4IDQraOF0sLI2xi7nOJa0bGt2HvIUPX2uqhyRL0NasuSZmkoHQubLCG4m3uLWDmkWc11tx9izlerVnwWZx/hl9qNGms1pJ/5K9WUTQW4Y3tBOEB0jXZnZYhuztV5p9Vlcyzj6FNZo5xaysZPcGjXbLYQcicVzbeBkuVuvraynkkVdOszhrBs11AwROLWgENJB7M1F02rsdqTfBL1OjrjU3Fc4MjaCIgHC3MX28e9aIzhlEIAAFrD1v90B4MZ/Lh+KA8Oid+XD8UPTzTUjpZhGb4fOfnfo7m5cSoOv1Po1cd32Jei0/rWYfZF+rG81C2Iec7pu6vRb+eCzWofp1qHl8sv6F6ljn4XCImpkwsJ/NyoUI5kT2VWvkOMYQCI2l5BO87O+1yr/Swj6fxPG7hFPqrJ+pmKzt5ZqVgnlA6IDdtg5vdfNWun0ldPK7+5U6jWWX8Pt7Gu6mqeL/tB/UphEPDqaq4v+1H9SAxmlq+L/tR/UgJzU/TtfQztdZ8kJPwkRkaQQbAubd2TxYWPVbegwXzT1e2r0gwsN44YmNafWntI89VmCJUnVrE9tWe/ctemV4UrPYr+tADg4DfjI+77lUaaS9Ztdi4th/Iw/Ylo287RslHANPY4XafE2Xt9eFuXeLw/sfFFnxbX5WStyMBBadhBBHUUhJxkmiRZFSi0dS5O9MGejDHm8sB5l/EgDoO7227wVq6LPUgpGRvqdc3FlqXY5BAUvXHk/ZXztmMxjcGCMgMDrgFxB2j0igIH9DjP1t32I/rQD9DjP1t32I/rQFC1q0Iyjqn05c9+ENOLC1t8TQ7Zc8bIDJqnE0zuc29msO220kcOoFUvWp4pUfdlt0iP81v6FvrhbEPV/8Aqs3JYsNBW8xyVes86IftW+4q003yzf0Ieq+aH3J/SMWGMZDOxGXWR9yroJqSbJilnKIeRt2kcQR4qXVLbJM52x3Qa+hM6t8mLKqkin8pc3nG4i3mgbG5BF8WeYWvXKMc+GSX6HGfrbvsR/WvTwfocZ+tu+xH9aAxVfJJFGxz31bg1jS4nmW7Gi5+Wg7mhqFQsjZzj945zPafQHhnbiVm9TfGzUty7Q/yX1FTr06Ue8jeqpy95cdpP/YKlusdk3JlxTWq4bUQ+kagE23DM9q7UVv8sTkkskJE28MjzteHnusQ0eCtZS23QivGCtjHdTOT85JLWHUhlNQRVYmc/nOb6GANtzjS7zrm9rcFo12M2+5UZGtBtn4j8EBbNRdShpASuMjomxlrQ7AHhxIJI2ixAw/WQFp/Q4z9bd9iP60B4n5IGNa4+VPNgTYQi5sNg6SZBA6ClY2BvSu43c7iHHaCNxGQ7lkOpKyd7ysI1XT9kaUkeaqbG6+7YuNS2kyfKwSWrdUBRGPfjw9zHH8Au+smo7o/9sMg6aDlKMvCyiKmFnHtK4J8E4l9SdJcxXsuehUDmHcMe2J3jdv01d9Lu71so+q09rF+TsKuilCAIAgBQHFOWmkDa6N4GckXS6yxxaOzKyAiNSIr84eJY0fxfiFnutPMoQLzpKxGcizaSOcn0lRy/VLmritFYqPjIf3n3FWdHFc/sRNR+pBfUs2mGfAs+bf+MqG/+B3qfxT+5Ar7R0aOl8lc19HNb/lyzM/jLh7HBa6l5gmY+9YsaLgupyCAg9d4Hv0dUsjBLjE6wG07yB3XXkux6u5zCj0jG6NpBysLfgsRfp7I2NM2VFkJVpo8VFdfJuXXv7l5CrHc6ORDVLy880zafOI3DeO07FZUwVS9Wf4RAum7X6UPybEkfQLR6JHssuEJ5sUn7necMVOKLPrbNj1cpHfuAe1rHNPtC1kexkX3OXy+cV9Hh2TkSH9ym/8AkH/TjQHREAQFe0zqZSVLsb48Mh2yROdG4/Ow5O+kCvidcZ/Mj7hZKHyshf0ZQ3/xNVbhii9/N3XD+Dpznad/42/GNxGaS1DqIXHyJzXxE4hG95bI0nbZxBD8887KNqunQue5cMkaXqMqVh8ohn6tV986R5PVJEfbjUT/AEqa7NE1dXr8pm3Qak1sj2Y2Mha17HlzpA5wwuDui1l88t5Clabp7qmpuRF1XUVbBwUTritCqCAIAgCA5Hy5M+FpXepKPAsP3oCK5N4cR/5t/qtBWf6gt2rgi70T26WbJPSR+M7Xe0qja/mv7su6/wBNfYrUvx0Hzz/KrKv9GwiX/rQRcNN2MEZ/ZkeH5KjXcxrZ96fO+a+pV14SC/ckknwNS30agn67GH7lqtG80xMnrVi6RfVKIoQHwhAU/TPJ5TTPMkbpKd7iS7mi3A4neWOBF+yy42UV2fMjtXqLK/lZRdbNVnU00EQnkk51srjk1lhHgts23xnwUDVVU6avfGPJP011ups2zk8HrR+j2xDIC/V+fas1fqZ2vLZoKqYVrEUaVU2zz2+/Nda5cJnsl4LnqRo2Ot0QaWbFgZM9nRNiML+cbYkH0gthRLdXFmOvjtsaOR6YgDKiVjb2ZI9gvts1xAv3BdTkde5FB/cZP37v5GIDoKAIAgCA+WQH1AfLID6gCAIAgCA5Zy5s6NIeuYeIYfuKArGo9ZgY4ggOa8nPgWgfis31ZzhfGyPsX/TFGdEoS9zdr6vFkONyetVcIPO6Xct2uMIij/iIPnOPsU6HGnsIdr/nw/JNaQqejhvc7NuwKuqjJvLJvC7EYu54XbklPSrBuxQnvLXX9wWm6f8AoIy/Uf12dFU4ghAEAQFA5TYsM1FN8kOmhJ65Gtcz/TKr+pw3UP6E7p8ttyIrSGDHdhycAbeid4/PFZTUqG7MPJpNO57dsl2K/pJ4D3EmwG09y7UQckkj7snGPLOhcllG5lEXvBHPSvmaDkcBAa09+G/YQtfRBwrjF+DH3zU7HJeTi2sX+MqP30v85XY5HXORYf8Ap7/37/5WIC/oAgCAIAgCAIAgCAIAgCAreuuqbdIMja6Qx824uuGh17i1syEBTp+SyWFpdTVDZHb45Gc2COpwJse5RtRpo3RwyTptVOiWURzdVNIk28lt6xniw+wk+xVy6S/Miz/1dY+UkP0bVRj5x00Imb5kTQ4x2O0OkIvc8QLBTI6CuNbh7kKfULJWKfsQNRo2qjOGSkqAfUj5xp7HMuFWz6XYnwyyh1StrlG/ovVKtqCPg/J2b5JrYrerGDcntsF3p6X5sZHv6rlYgjp2rer8VHFzcVyScT3uN3PdsxOP3DYreMVFYRTyk5PLJdfR4EAQBAaOmdFR1MLoZm3Y7gbEEZhzTuIO9eNZ4PU8dinP5PZgbMrnYd2OBjnD6QIv4Kvn0vTyecE2PUb4rGTb0XydQMeH1D31LgbgPs2O/Hm25HvJUqrTV1fIsHC3U2W/My5Bq7HAq9Vye0Ekr5ZISXvcXuPOygYnG5yDgAvQTehtDw0sfNwMwMLi61yczYE3cSdwQG+gCAIAgCAIAgCAIAgCAIAgCAIAgPlkAsgPqAIAgCAIAgCAIAgCAIAgCAIAgCAIAgCAIAgCAIAgCAIAgCAIAgCAIAgCAIAgCAIAgCAIAgCAIAgCAIAgCAIAgCAIAgCAIAgCAIAgCAIAgCAIAgCAIAgCAIAgCAIAgCAI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4" r="24740" b="13299"/>
          <a:stretch/>
        </p:blipFill>
        <p:spPr bwMode="auto">
          <a:xfrm>
            <a:off x="7486387" y="-380999"/>
            <a:ext cx="1617942" cy="18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r="3097" b="19881"/>
          <a:stretch/>
        </p:blipFill>
        <p:spPr>
          <a:xfrm>
            <a:off x="2133600" y="2209800"/>
            <a:ext cx="4343400" cy="27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Blended Learning</a:t>
            </a:r>
            <a:endParaRPr lang="en-US" dirty="0"/>
          </a:p>
        </p:txBody>
      </p:sp>
      <p:pic>
        <p:nvPicPr>
          <p:cNvPr id="3" name="Picture 2" descr="C:\Joans Data\TML\Photo essay\photos\TML photos\Copy (2) of DSC009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68" t="26455" r="27751" b="13221"/>
          <a:stretch/>
        </p:blipFill>
        <p:spPr bwMode="auto">
          <a:xfrm>
            <a:off x="1066800" y="1676400"/>
            <a:ext cx="7010400" cy="50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6000906" y="-28469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6936240" y="15075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7848600" y="40196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Blended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22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A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formal education program in which a student learns at least in part through online delivery of content and </a:t>
            </a:r>
            <a:r>
              <a:rPr lang="en-US" sz="2200" dirty="0" smtClean="0">
                <a:solidFill>
                  <a:schemeClr val="accent1"/>
                </a:solidFill>
              </a:rPr>
              <a:t>instruction</a:t>
            </a:r>
          </a:p>
          <a:p>
            <a:endParaRPr lang="en-US" sz="2200" b="1" dirty="0" smtClean="0">
              <a:solidFill>
                <a:schemeClr val="accent1"/>
              </a:solidFill>
            </a:endParaRP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Some student </a:t>
            </a:r>
            <a:r>
              <a:rPr lang="en-US" sz="2200" dirty="0">
                <a:solidFill>
                  <a:schemeClr val="accent1"/>
                </a:solidFill>
              </a:rPr>
              <a:t>control over time, place, path or pace</a:t>
            </a:r>
            <a:r>
              <a:rPr lang="en-US" sz="2200" dirty="0" smtClean="0">
                <a:solidFill>
                  <a:schemeClr val="accent1"/>
                </a:solidFill>
              </a:rPr>
              <a:t>.</a:t>
            </a:r>
          </a:p>
          <a:p>
            <a:pPr lvl="1"/>
            <a:endParaRPr lang="en-US" sz="2200" dirty="0" smtClean="0">
              <a:solidFill>
                <a:schemeClr val="accent1"/>
              </a:solidFill>
            </a:endParaRPr>
          </a:p>
          <a:p>
            <a:pPr lvl="1"/>
            <a:r>
              <a:rPr lang="en-US" sz="2200" dirty="0">
                <a:solidFill>
                  <a:schemeClr val="accent1"/>
                </a:solidFill>
              </a:rPr>
              <a:t>F</a:t>
            </a:r>
            <a:r>
              <a:rPr lang="en-US" sz="2200" dirty="0" smtClean="0">
                <a:solidFill>
                  <a:schemeClr val="accent1"/>
                </a:solidFill>
              </a:rPr>
              <a:t>ace-to-face </a:t>
            </a:r>
            <a:r>
              <a:rPr lang="en-US" sz="2200" dirty="0">
                <a:solidFill>
                  <a:schemeClr val="accent1"/>
                </a:solidFill>
              </a:rPr>
              <a:t>classroom methods are </a:t>
            </a:r>
            <a:r>
              <a:rPr lang="en-US" sz="2200" dirty="0" smtClean="0">
                <a:solidFill>
                  <a:schemeClr val="accent1"/>
                </a:solidFill>
              </a:rPr>
              <a:t>combined </a:t>
            </a:r>
            <a:r>
              <a:rPr lang="en-US" sz="2200" dirty="0">
                <a:solidFill>
                  <a:schemeClr val="accent1"/>
                </a:solidFill>
              </a:rPr>
              <a:t>with </a:t>
            </a:r>
            <a:r>
              <a:rPr lang="en-US" sz="2200" dirty="0" smtClean="0">
                <a:solidFill>
                  <a:schemeClr val="accent1"/>
                </a:solidFill>
              </a:rPr>
              <a:t>technology mediated activities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7010400" y="3353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6000906" y="-28469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7963920" y="0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48200"/>
            <a:ext cx="2971800" cy="1882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15" y="4648200"/>
            <a:ext cx="2713182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49951</TotalTime>
  <Words>715</Words>
  <Application>Microsoft Office PowerPoint</Application>
  <PresentationFormat>On-screen Show (4:3)</PresentationFormat>
  <Paragraphs>174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 Distributed Education  Personalization  for  Student Success   </vt:lpstr>
      <vt:lpstr>What people are saying…</vt:lpstr>
      <vt:lpstr>Distributed Education:   What is it?</vt:lpstr>
      <vt:lpstr>Distributed Education:  How does it work?</vt:lpstr>
      <vt:lpstr>Personalization</vt:lpstr>
      <vt:lpstr>Personalization</vt:lpstr>
      <vt:lpstr>Personalization</vt:lpstr>
      <vt:lpstr>Blended Learning</vt:lpstr>
      <vt:lpstr>Blended Learning</vt:lpstr>
      <vt:lpstr>Flipped Classroom</vt:lpstr>
      <vt:lpstr>Flipped Classroom</vt:lpstr>
      <vt:lpstr>Techology Mediated Learning Project</vt:lpstr>
      <vt:lpstr>Techology Mediated Learning Project</vt:lpstr>
      <vt:lpstr>Student Success in On-line Learning</vt:lpstr>
      <vt:lpstr>Student Success in On-line Learning</vt:lpstr>
      <vt:lpstr>Success in On-line Learning</vt:lpstr>
      <vt:lpstr>Success in On-line Learning</vt:lpstr>
      <vt:lpstr>Reflections on Student Success</vt:lpstr>
    </vt:vector>
  </TitlesOfParts>
  <Company>Peace Wapiti School Division No. 76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Easy, Open Collaboration with Moodle</dc:title>
  <dc:creator>wandadechant</dc:creator>
  <cp:lastModifiedBy>Joan</cp:lastModifiedBy>
  <cp:revision>290</cp:revision>
  <dcterms:created xsi:type="dcterms:W3CDTF">2011-04-29T13:48:46Z</dcterms:created>
  <dcterms:modified xsi:type="dcterms:W3CDTF">2014-11-16T18:28:23Z</dcterms:modified>
</cp:coreProperties>
</file>