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9" r:id="rId3"/>
    <p:sldId id="333" r:id="rId4"/>
    <p:sldId id="288" r:id="rId5"/>
    <p:sldId id="330" r:id="rId6"/>
    <p:sldId id="328" r:id="rId7"/>
    <p:sldId id="342" r:id="rId8"/>
    <p:sldId id="352" r:id="rId9"/>
    <p:sldId id="343" r:id="rId10"/>
    <p:sldId id="350" r:id="rId11"/>
    <p:sldId id="340" r:id="rId12"/>
    <p:sldId id="351" r:id="rId13"/>
    <p:sldId id="339" r:id="rId14"/>
    <p:sldId id="353" r:id="rId15"/>
    <p:sldId id="341" r:id="rId16"/>
    <p:sldId id="344" r:id="rId17"/>
    <p:sldId id="348" r:id="rId18"/>
    <p:sldId id="346" r:id="rId19"/>
    <p:sldId id="347" r:id="rId20"/>
    <p:sldId id="349" r:id="rId21"/>
    <p:sldId id="345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2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9412" autoAdjust="0"/>
  </p:normalViewPr>
  <p:slideViewPr>
    <p:cSldViewPr>
      <p:cViewPr>
        <p:scale>
          <a:sx n="76" d="100"/>
          <a:sy n="76" d="100"/>
        </p:scale>
        <p:origin x="-16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93EF-2AE0-4767-9C18-157B0421AFDE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1ABC-7636-4011-9BB0-E7C7CB639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A49A5F-C8D6-4C4B-A446-F2A8E30EECC6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01C790-EC57-4741-9880-3BF67EA94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a/imgres?client=firefox-a&amp;hs=6f9&amp;sa=X&amp;rls=org.mozilla:en-US:official&amp;biw=1536&amp;bih=759&amp;tbm=isch&amp;tbnid=3xveiOMHv9xcSM:&amp;imgrefurl=http://www.spaceref.com/news/viewpr.html%3Fpid%3D34541&amp;docid=YBdpjG93tVnStM&amp;imgurl=http://images.spaceref.com/news/2001/05.11.01.uars.1.jpg&amp;w=202&amp;h=146&amp;ei=LSlnUoGnGuHWiwLwgIHAAw&amp;zoom=1&amp;ved=1t:3588,r:14,s:0,i:121&amp;iact=rc&amp;page=1&amp;tbnh=116&amp;tbnw=161&amp;start=0&amp;ndsp=25&amp;tx=45&amp;ty=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On-line Education in Canada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Thoughts on the Future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100" dirty="0" smtClean="0">
                <a:solidFill>
                  <a:schemeClr val="accent1"/>
                </a:solidFill>
              </a:rPr>
              <a:t>Where have we been and where are we going?</a:t>
            </a:r>
            <a:br>
              <a:rPr lang="en-US" sz="3100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Joan Coy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Principal PAVE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PWSD#76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6154613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Oct 28, 2013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encrypted-tbn2.gstatic.com/images?q=tbn:ANd9GcS0wjmYC14dJqwEN4plluGVC1UpIIq-WAAf_OVhl302wWLmq1Ko_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4566410"/>
            <a:ext cx="1822243" cy="18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Blended Learning</a:t>
            </a:r>
            <a:endParaRPr lang="en-US" dirty="0"/>
          </a:p>
        </p:txBody>
      </p:sp>
      <p:pic>
        <p:nvPicPr>
          <p:cNvPr id="3" name="Picture 2" descr="C:\Joans Data\TML\Photo essay\photos\TML photos\Copy (2) of DSC009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26455" r="27751" b="13221"/>
          <a:stretch/>
        </p:blipFill>
        <p:spPr bwMode="auto">
          <a:xfrm>
            <a:off x="1066800" y="1676400"/>
            <a:ext cx="7010400" cy="50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6000906" y="-28469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6936240" y="15075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7848600" y="40196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Blended Learning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formal education program in which a student learns at least in part through online delivery of content and instruction </a:t>
            </a:r>
            <a:r>
              <a:rPr lang="en-US" sz="2400" dirty="0" smtClean="0">
                <a:solidFill>
                  <a:schemeClr val="accent1"/>
                </a:solidFill>
              </a:rPr>
              <a:t> emerged in </a:t>
            </a:r>
            <a:r>
              <a:rPr lang="en-US" sz="2400" b="1" dirty="0" smtClean="0">
                <a:solidFill>
                  <a:schemeClr val="accent1"/>
                </a:solidFill>
              </a:rPr>
              <a:t>2000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Some student </a:t>
            </a:r>
            <a:r>
              <a:rPr lang="en-US" sz="2400" dirty="0">
                <a:solidFill>
                  <a:schemeClr val="accent1"/>
                </a:solidFill>
              </a:rPr>
              <a:t>control over time, place, path or pace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F</a:t>
            </a:r>
            <a:r>
              <a:rPr lang="en-US" sz="2400" dirty="0" smtClean="0">
                <a:solidFill>
                  <a:schemeClr val="accent1"/>
                </a:solidFill>
              </a:rPr>
              <a:t>ace-to-face </a:t>
            </a:r>
            <a:r>
              <a:rPr lang="en-US" sz="2400" dirty="0">
                <a:solidFill>
                  <a:schemeClr val="accent1"/>
                </a:solidFill>
              </a:rPr>
              <a:t>classroom methods are </a:t>
            </a:r>
            <a:r>
              <a:rPr lang="en-US" sz="2400" dirty="0" smtClean="0">
                <a:solidFill>
                  <a:schemeClr val="accent1"/>
                </a:solidFill>
              </a:rPr>
              <a:t>combined </a:t>
            </a:r>
            <a:r>
              <a:rPr lang="en-US" sz="2400" dirty="0">
                <a:solidFill>
                  <a:schemeClr val="accent1"/>
                </a:solidFill>
              </a:rPr>
              <a:t>with </a:t>
            </a:r>
            <a:r>
              <a:rPr lang="en-US" sz="2400" dirty="0" smtClean="0">
                <a:solidFill>
                  <a:schemeClr val="accent1"/>
                </a:solidFill>
              </a:rPr>
              <a:t>technology mediated activities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Two </a:t>
            </a:r>
            <a:r>
              <a:rPr lang="en-US" sz="2400" dirty="0">
                <a:solidFill>
                  <a:schemeClr val="accent1"/>
                </a:solidFill>
              </a:rPr>
              <a:t>major benefits of this </a:t>
            </a:r>
            <a:r>
              <a:rPr lang="en-US" sz="2400" dirty="0" smtClean="0">
                <a:solidFill>
                  <a:schemeClr val="accent1"/>
                </a:solidFill>
              </a:rPr>
              <a:t>approach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opportunity </a:t>
            </a:r>
            <a:r>
              <a:rPr lang="en-US" sz="2400" dirty="0">
                <a:solidFill>
                  <a:schemeClr val="accent1"/>
                </a:solidFill>
              </a:rPr>
              <a:t>for data collection and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customization </a:t>
            </a:r>
            <a:r>
              <a:rPr lang="en-US" sz="2400" dirty="0">
                <a:solidFill>
                  <a:schemeClr val="accent1"/>
                </a:solidFill>
              </a:rPr>
              <a:t>of instruction and </a:t>
            </a:r>
            <a:r>
              <a:rPr lang="en-US" sz="2400" dirty="0" smtClean="0">
                <a:solidFill>
                  <a:schemeClr val="accent1"/>
                </a:solidFill>
              </a:rPr>
              <a:t>assessment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Note: also known as "hybrid</a:t>
            </a:r>
            <a:r>
              <a:rPr lang="en-US" sz="2000" dirty="0">
                <a:solidFill>
                  <a:schemeClr val="accent1"/>
                </a:solidFill>
              </a:rPr>
              <a:t>," "technology-mediated </a:t>
            </a:r>
            <a:r>
              <a:rPr lang="en-US" sz="2000" dirty="0" smtClean="0">
                <a:solidFill>
                  <a:schemeClr val="accent1"/>
                </a:solidFill>
              </a:rPr>
              <a:t>instruction”</a:t>
            </a: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7010400" y="3353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6000906" y="-28469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8809" r="50000" b="13027"/>
          <a:stretch/>
        </p:blipFill>
        <p:spPr bwMode="auto">
          <a:xfrm>
            <a:off x="7963920" y="0"/>
            <a:ext cx="114096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Flipped Classroom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99" y="15073"/>
            <a:ext cx="174214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Joans Data\TML\Photo essay\photos\TML photos\DSC00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8987" r="9889" b="7807"/>
          <a:stretch/>
        </p:blipFill>
        <p:spPr bwMode="auto">
          <a:xfrm>
            <a:off x="2209800" y="1579499"/>
            <a:ext cx="5486400" cy="52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Flipped Classroom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First mentioned in 2006, this  is a form </a:t>
            </a:r>
            <a:r>
              <a:rPr lang="en-US" sz="2400" dirty="0">
                <a:solidFill>
                  <a:schemeClr val="accent1"/>
                </a:solidFill>
              </a:rPr>
              <a:t>of </a:t>
            </a:r>
            <a:r>
              <a:rPr lang="en-US" sz="2400" dirty="0" smtClean="0">
                <a:solidFill>
                  <a:schemeClr val="accent1"/>
                </a:solidFill>
              </a:rPr>
              <a:t>blended learning in </a:t>
            </a:r>
            <a:r>
              <a:rPr lang="en-US" sz="2400" dirty="0">
                <a:solidFill>
                  <a:schemeClr val="accent1"/>
                </a:solidFill>
              </a:rPr>
              <a:t>which students learn new content online by watching video lectures</a:t>
            </a:r>
            <a:r>
              <a:rPr lang="en-US" sz="2400" dirty="0" smtClean="0">
                <a:solidFill>
                  <a:schemeClr val="accent1"/>
                </a:solidFill>
              </a:rPr>
              <a:t>, simulations and experiments, </a:t>
            </a:r>
            <a:r>
              <a:rPr lang="en-US" sz="2400" dirty="0">
                <a:solidFill>
                  <a:schemeClr val="accent1"/>
                </a:solidFill>
              </a:rPr>
              <a:t>usually at </a:t>
            </a:r>
            <a:r>
              <a:rPr lang="en-US" sz="2400" dirty="0" smtClean="0">
                <a:solidFill>
                  <a:schemeClr val="accent1"/>
                </a:solidFill>
              </a:rPr>
              <a:t>home.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lass </a:t>
            </a:r>
            <a:r>
              <a:rPr lang="en-US" sz="2400" dirty="0">
                <a:solidFill>
                  <a:schemeClr val="accent1"/>
                </a:solidFill>
              </a:rPr>
              <a:t>time for hands-on work. Students learn by doing and asking </a:t>
            </a:r>
            <a:r>
              <a:rPr lang="en-US" sz="2400" dirty="0" smtClean="0">
                <a:solidFill>
                  <a:schemeClr val="accent1"/>
                </a:solidFill>
              </a:rPr>
              <a:t>questions and helping </a:t>
            </a:r>
            <a:r>
              <a:rPr lang="en-US" sz="2400" dirty="0">
                <a:solidFill>
                  <a:schemeClr val="accent1"/>
                </a:solidFill>
              </a:rPr>
              <a:t>each </a:t>
            </a:r>
            <a:r>
              <a:rPr lang="en-US" sz="2400" dirty="0" smtClean="0">
                <a:solidFill>
                  <a:schemeClr val="accent1"/>
                </a:solidFill>
              </a:rPr>
              <a:t>other building a collaborative approach.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The teacher offers </a:t>
            </a:r>
            <a:r>
              <a:rPr lang="en-US" sz="2400" dirty="0">
                <a:solidFill>
                  <a:schemeClr val="accent1"/>
                </a:solidFill>
              </a:rPr>
              <a:t>more personalized guidance and interaction with students, </a:t>
            </a:r>
            <a:r>
              <a:rPr lang="en-US" sz="2400" dirty="0" smtClean="0">
                <a:solidFill>
                  <a:schemeClr val="accent1"/>
                </a:solidFill>
              </a:rPr>
              <a:t>working those </a:t>
            </a:r>
            <a:r>
              <a:rPr lang="en-US" sz="2400" dirty="0">
                <a:solidFill>
                  <a:schemeClr val="accent1"/>
                </a:solidFill>
              </a:rPr>
              <a:t>who need the most </a:t>
            </a:r>
            <a:r>
              <a:rPr lang="en-US" sz="2400" dirty="0" smtClean="0">
                <a:solidFill>
                  <a:schemeClr val="accent1"/>
                </a:solidFill>
              </a:rPr>
              <a:t>help. 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Flipping </a:t>
            </a:r>
            <a:r>
              <a:rPr lang="en-US" sz="2400" dirty="0">
                <a:solidFill>
                  <a:schemeClr val="accent1"/>
                </a:solidFill>
              </a:rPr>
              <a:t>changes teachers from “sage on the stage” to “guide on the side</a:t>
            </a:r>
            <a:r>
              <a:rPr lang="en-US" sz="2400" dirty="0" smtClean="0">
                <a:solidFill>
                  <a:schemeClr val="accent1"/>
                </a:solidFill>
              </a:rPr>
              <a:t>”.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99" y="15073"/>
            <a:ext cx="174214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269"/>
            <a:ext cx="6477000" cy="1251062"/>
          </a:xfrm>
        </p:spPr>
        <p:txBody>
          <a:bodyPr>
            <a:normAutofit/>
          </a:bodyPr>
          <a:lstStyle/>
          <a:p>
            <a:r>
              <a:rPr lang="en-US" sz="3600" dirty="0"/>
              <a:t>Massively Open On-line Course </a:t>
            </a:r>
            <a:br>
              <a:rPr lang="en-US" sz="3600" dirty="0"/>
            </a:br>
            <a:r>
              <a:rPr lang="en-US" sz="3600" dirty="0"/>
              <a:t>                        (MOOC)</a:t>
            </a:r>
          </a:p>
        </p:txBody>
      </p:sp>
      <p:pic>
        <p:nvPicPr>
          <p:cNvPr id="10242" name="Picture 2" descr="https://encrypted-tbn2.gstatic.com/images?q=tbn:ANd9GcRWPIxV1fc-n36e3DPGo7OYfzqEDYdDxdNEk02h4SkoRyHkRc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0811"/>
            <a:ext cx="8229600" cy="52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2t3publicspeech.files.wordpress.com/2012/05/group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54" b="754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17776"/>
          <a:stretch/>
        </p:blipFill>
        <p:spPr bwMode="auto">
          <a:xfrm>
            <a:off x="7010400" y="-152400"/>
            <a:ext cx="24260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7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Massively Open On-line Course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    (</a:t>
            </a:r>
            <a:r>
              <a:rPr lang="en-US" sz="3600" dirty="0" smtClean="0"/>
              <a:t>MOOC)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84355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First coined in 2008 ,MOOCs </a:t>
            </a:r>
            <a:r>
              <a:rPr lang="en-US" sz="2400" dirty="0">
                <a:solidFill>
                  <a:schemeClr val="accent1"/>
                </a:solidFill>
              </a:rPr>
              <a:t>are a recent </a:t>
            </a:r>
            <a:r>
              <a:rPr lang="en-US" sz="2400" dirty="0" smtClean="0">
                <a:solidFill>
                  <a:schemeClr val="accent1"/>
                </a:solidFill>
              </a:rPr>
              <a:t>development.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chemeClr val="accent1"/>
                </a:solidFill>
              </a:rPr>
              <a:t>n online course aimed </a:t>
            </a:r>
            <a:r>
              <a:rPr lang="en-US" sz="2400" dirty="0">
                <a:solidFill>
                  <a:schemeClr val="accent1"/>
                </a:solidFill>
              </a:rPr>
              <a:t>at unlimited participation and open access via </a:t>
            </a:r>
            <a:r>
              <a:rPr lang="en-US" sz="2400" dirty="0" smtClean="0">
                <a:solidFill>
                  <a:schemeClr val="accent1"/>
                </a:solidFill>
              </a:rPr>
              <a:t>the Internet 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course </a:t>
            </a:r>
            <a:r>
              <a:rPr lang="en-US" sz="2400" dirty="0">
                <a:solidFill>
                  <a:schemeClr val="accent1"/>
                </a:solidFill>
              </a:rPr>
              <a:t>materials such as videos, readings and problem </a:t>
            </a:r>
            <a:r>
              <a:rPr lang="en-US" sz="2400" dirty="0" smtClean="0">
                <a:solidFill>
                  <a:schemeClr val="accent1"/>
                </a:solidFill>
              </a:rPr>
              <a:t>sets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interactive </a:t>
            </a:r>
            <a:r>
              <a:rPr lang="en-US" sz="2400" dirty="0">
                <a:solidFill>
                  <a:schemeClr val="accent1"/>
                </a:solidFill>
              </a:rPr>
              <a:t>user forums </a:t>
            </a:r>
            <a:r>
              <a:rPr lang="en-US" sz="2400" dirty="0" smtClean="0">
                <a:solidFill>
                  <a:schemeClr val="accent1"/>
                </a:solidFill>
              </a:rPr>
              <a:t>to </a:t>
            </a:r>
            <a:r>
              <a:rPr lang="en-US" sz="2400" dirty="0">
                <a:solidFill>
                  <a:schemeClr val="accent1"/>
                </a:solidFill>
              </a:rPr>
              <a:t>help build a community for the </a:t>
            </a:r>
            <a:r>
              <a:rPr lang="en-US" sz="2400" dirty="0" smtClean="0">
                <a:solidFill>
                  <a:schemeClr val="accent1"/>
                </a:solidFill>
              </a:rPr>
              <a:t>students and instructors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MOOCs  (three goals)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widen </a:t>
            </a:r>
            <a:r>
              <a:rPr lang="en-US" sz="2400" dirty="0">
                <a:solidFill>
                  <a:schemeClr val="accent1"/>
                </a:solidFill>
              </a:rPr>
              <a:t>access to </a:t>
            </a:r>
            <a:r>
              <a:rPr lang="en-US" sz="2400" dirty="0" smtClean="0">
                <a:solidFill>
                  <a:schemeClr val="accent1"/>
                </a:solidFill>
              </a:rPr>
              <a:t>education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allowing </a:t>
            </a:r>
            <a:r>
              <a:rPr lang="en-US" sz="2400" dirty="0">
                <a:solidFill>
                  <a:schemeClr val="accent1"/>
                </a:solidFill>
              </a:rPr>
              <a:t>educators to do research into how students </a:t>
            </a:r>
            <a:r>
              <a:rPr lang="en-US" sz="2400" dirty="0" smtClean="0">
                <a:solidFill>
                  <a:schemeClr val="accent1"/>
                </a:solidFill>
              </a:rPr>
              <a:t>learn—like when </a:t>
            </a:r>
            <a:r>
              <a:rPr lang="en-US" sz="2400" dirty="0">
                <a:solidFill>
                  <a:schemeClr val="accent1"/>
                </a:solidFill>
              </a:rPr>
              <a:t>they like to watch the lectures, </a:t>
            </a:r>
            <a:r>
              <a:rPr lang="en-US" sz="2400" dirty="0" smtClean="0">
                <a:solidFill>
                  <a:schemeClr val="accent1"/>
                </a:solidFill>
              </a:rPr>
              <a:t>where </a:t>
            </a:r>
            <a:r>
              <a:rPr lang="en-US" sz="2400" dirty="0">
                <a:solidFill>
                  <a:schemeClr val="accent1"/>
                </a:solidFill>
              </a:rPr>
              <a:t>they </a:t>
            </a:r>
            <a:r>
              <a:rPr lang="en-US" sz="2400" dirty="0" smtClean="0">
                <a:solidFill>
                  <a:schemeClr val="accent1"/>
                </a:solidFill>
              </a:rPr>
              <a:t>get </a:t>
            </a:r>
            <a:r>
              <a:rPr lang="en-US" sz="2400" dirty="0">
                <a:solidFill>
                  <a:schemeClr val="accent1"/>
                </a:solidFill>
              </a:rPr>
              <a:t>stuck</a:t>
            </a:r>
            <a:r>
              <a:rPr lang="en-US" sz="2400" dirty="0" smtClean="0">
                <a:solidFill>
                  <a:schemeClr val="accent1"/>
                </a:solidFill>
              </a:rPr>
              <a:t>, etc.  (Learning Analytics)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improving </a:t>
            </a:r>
            <a:r>
              <a:rPr lang="en-US" sz="2400" dirty="0">
                <a:solidFill>
                  <a:schemeClr val="accent1"/>
                </a:solidFill>
              </a:rPr>
              <a:t>the quality of learning</a:t>
            </a:r>
            <a:r>
              <a:rPr lang="en-US" sz="2400" dirty="0" smtClean="0">
                <a:solidFill>
                  <a:schemeClr val="accent1"/>
                </a:solidFill>
              </a:rPr>
              <a:t>, I think </a:t>
            </a:r>
            <a:r>
              <a:rPr lang="en-US" sz="2400" dirty="0">
                <a:solidFill>
                  <a:schemeClr val="accent1"/>
                </a:solidFill>
              </a:rPr>
              <a:t>that will come with time.  </a:t>
            </a:r>
          </a:p>
        </p:txBody>
      </p:sp>
      <p:pic>
        <p:nvPicPr>
          <p:cNvPr id="5" name="Picture 2" descr="http://t2t3publicspeech.files.wordpress.com/2012/05/grou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54" b="754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17776"/>
          <a:stretch/>
        </p:blipFill>
        <p:spPr bwMode="auto">
          <a:xfrm>
            <a:off x="7010400" y="-152400"/>
            <a:ext cx="24260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" y="1524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do </a:t>
            </a:r>
            <a:r>
              <a:rPr lang="en-US" dirty="0" smtClean="0"/>
              <a:t>the next few years hold?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516" y="1600200"/>
            <a:ext cx="838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“</a:t>
            </a:r>
            <a:r>
              <a:rPr lang="en-US" sz="2400" i="1" dirty="0">
                <a:solidFill>
                  <a:schemeClr val="accent1"/>
                </a:solidFill>
              </a:rPr>
              <a:t>We are reinventing education. This will change the world</a:t>
            </a:r>
            <a:r>
              <a:rPr lang="en-US" sz="2400" dirty="0">
                <a:solidFill>
                  <a:schemeClr val="accent1"/>
                </a:solidFill>
              </a:rPr>
              <a:t>.” </a:t>
            </a:r>
            <a:r>
              <a:rPr lang="en-US" sz="2000" dirty="0">
                <a:solidFill>
                  <a:schemeClr val="accent1"/>
                </a:solidFill>
              </a:rPr>
              <a:t>Anant Agarwal, Head of </a:t>
            </a:r>
            <a:r>
              <a:rPr lang="en-US" sz="2000" dirty="0" err="1" smtClean="0">
                <a:solidFill>
                  <a:schemeClr val="accent1"/>
                </a:solidFill>
              </a:rPr>
              <a:t>edX</a:t>
            </a:r>
            <a:r>
              <a:rPr lang="en-US" sz="2000" dirty="0">
                <a:solidFill>
                  <a:schemeClr val="accent1"/>
                </a:solidFill>
              </a:rPr>
              <a:t> (</a:t>
            </a:r>
            <a:r>
              <a:rPr lang="en-US" sz="2000" dirty="0">
                <a:solidFill>
                  <a:schemeClr val="accent1"/>
                </a:solidFill>
                <a:hlinkClick r:id="rId2"/>
              </a:rPr>
              <a:t>https://www.edx.org</a:t>
            </a:r>
            <a:r>
              <a:rPr lang="en-US" sz="2000" dirty="0" smtClean="0">
                <a:solidFill>
                  <a:schemeClr val="accent1"/>
                </a:solidFill>
              </a:rPr>
              <a:t>/)  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We are moving away from the ‘factory model’ that has been the tradition for so many years.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We are looking at student centered learning and a move of the locus of control from teacher to student.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How </a:t>
            </a:r>
            <a:r>
              <a:rPr lang="en-US" sz="2400" dirty="0">
                <a:solidFill>
                  <a:schemeClr val="accent1"/>
                </a:solidFill>
              </a:rPr>
              <a:t>will </a:t>
            </a:r>
            <a:r>
              <a:rPr lang="en-US" sz="2400" dirty="0" smtClean="0">
                <a:solidFill>
                  <a:schemeClr val="accent1"/>
                </a:solidFill>
              </a:rPr>
              <a:t>this new future in education affect  students, teachers, classes and schools?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21" y="-152400"/>
            <a:ext cx="122098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will we expect of students?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Competencies from Alberta’s Inspiring Education</a:t>
            </a:r>
          </a:p>
          <a:p>
            <a:endParaRPr lang="en-US" sz="2200" b="1" dirty="0">
              <a:solidFill>
                <a:schemeClr val="accent1"/>
              </a:solidFill>
            </a:endParaRPr>
          </a:p>
          <a:p>
            <a:r>
              <a:rPr lang="en-US" sz="2200" b="1" dirty="0" smtClean="0">
                <a:solidFill>
                  <a:schemeClr val="accent1"/>
                </a:solidFill>
              </a:rPr>
              <a:t>Engaged </a:t>
            </a:r>
            <a:r>
              <a:rPr lang="en-US" sz="2200" b="1" dirty="0">
                <a:solidFill>
                  <a:schemeClr val="accent1"/>
                </a:solidFill>
              </a:rPr>
              <a:t>Thinker</a:t>
            </a:r>
            <a:r>
              <a:rPr lang="en-US" sz="2200" dirty="0">
                <a:solidFill>
                  <a:schemeClr val="accent1"/>
                </a:solidFill>
              </a:rPr>
              <a:t> – Alberta must cultivate students with an inquisitive, engaged mind.  Students that are prepared to ask </a:t>
            </a:r>
            <a:r>
              <a:rPr lang="en-US" sz="2200" dirty="0" smtClean="0">
                <a:solidFill>
                  <a:schemeClr val="accent1"/>
                </a:solidFill>
              </a:rPr>
              <a:t>“why</a:t>
            </a:r>
            <a:r>
              <a:rPr lang="en-US" sz="2200" dirty="0">
                <a:solidFill>
                  <a:schemeClr val="accent1"/>
                </a:solidFill>
              </a:rPr>
              <a:t>?” and think critically about the answers they receive. 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Ethical Citizen</a:t>
            </a:r>
            <a:r>
              <a:rPr lang="en-US" sz="2200" dirty="0">
                <a:solidFill>
                  <a:schemeClr val="accent1"/>
                </a:solidFill>
              </a:rPr>
              <a:t> - Knowing the answer is not enough.   Our children and grandchildren must be ethical, compassionate and respectful to truly grow and thrive. </a:t>
            </a:r>
            <a:endParaRPr lang="en-US" sz="2200" dirty="0" smtClean="0">
              <a:solidFill>
                <a:schemeClr val="accent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Entrepreneurial Spirit</a:t>
            </a:r>
            <a:r>
              <a:rPr lang="en-US" sz="2200" dirty="0">
                <a:solidFill>
                  <a:schemeClr val="accent1"/>
                </a:solidFill>
              </a:rPr>
              <a:t> – To shape innovative ideas into real-world solutions, our education system should develop motivated, resourceful and resilient citizens. Alberta would do well to encourage our students to be bold, embrace leadership and actively seek new opportunities. </a:t>
            </a:r>
          </a:p>
          <a:p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1721618" cy="17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1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may the role of students change?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Desired Student characteristics: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elf-direction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Independence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Inquiry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Critical thinking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Ethical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Motivated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Resourceful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686448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Approaches for Student environment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Choice </a:t>
            </a:r>
            <a:r>
              <a:rPr lang="en-US" sz="2400" dirty="0">
                <a:solidFill>
                  <a:schemeClr val="accent1"/>
                </a:solidFill>
              </a:rPr>
              <a:t>in </a:t>
            </a:r>
            <a:r>
              <a:rPr lang="en-US" sz="2400" dirty="0" smtClean="0">
                <a:solidFill>
                  <a:schemeClr val="accent1"/>
                </a:solidFill>
              </a:rPr>
              <a:t> learning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Self paced</a:t>
            </a:r>
            <a:endParaRPr lang="en-US" sz="24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Discovery learning</a:t>
            </a:r>
            <a:endParaRPr lang="en-US" sz="24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Project-based </a:t>
            </a:r>
            <a:r>
              <a:rPr lang="en-US" sz="2400" dirty="0">
                <a:solidFill>
                  <a:schemeClr val="accent1"/>
                </a:solidFill>
              </a:rPr>
              <a:t>learning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Highly </a:t>
            </a:r>
            <a:r>
              <a:rPr lang="en-US" sz="2400" dirty="0">
                <a:solidFill>
                  <a:schemeClr val="accent1"/>
                </a:solidFill>
              </a:rPr>
              <a:t>collaborative work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Applications </a:t>
            </a:r>
            <a:r>
              <a:rPr lang="en-US" sz="2400" dirty="0">
                <a:solidFill>
                  <a:schemeClr val="accent1"/>
                </a:solidFill>
              </a:rPr>
              <a:t>of real world technology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18" y="-152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48" y="82878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we support </a:t>
            </a:r>
            <a:r>
              <a:rPr lang="en-US" sz="3600" dirty="0" smtClean="0"/>
              <a:t>students?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Students will need help with motivation to become independent </a:t>
            </a:r>
            <a:r>
              <a:rPr lang="en-US" sz="2400" dirty="0" smtClean="0">
                <a:solidFill>
                  <a:schemeClr val="accent1"/>
                </a:solidFill>
              </a:rPr>
              <a:t>learners – a changing emphasis </a:t>
            </a:r>
            <a:r>
              <a:rPr lang="en-US" sz="2400" smtClean="0">
                <a:solidFill>
                  <a:schemeClr val="accent1"/>
                </a:solidFill>
              </a:rPr>
              <a:t>for teacher.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Curt Bonk’s </a:t>
            </a:r>
            <a:r>
              <a:rPr lang="en-US" sz="2400" dirty="0">
                <a:solidFill>
                  <a:schemeClr val="accent1"/>
                </a:solidFill>
              </a:rPr>
              <a:t>new instructional design model for online learning -- TEC-VARIETY </a:t>
            </a:r>
            <a:r>
              <a:rPr lang="en-US" sz="2400" dirty="0" smtClean="0">
                <a:solidFill>
                  <a:schemeClr val="accent1"/>
                </a:solidFill>
              </a:rPr>
              <a:t>is based </a:t>
            </a:r>
            <a:r>
              <a:rPr lang="en-US" sz="2400" dirty="0" smtClean="0">
                <a:solidFill>
                  <a:schemeClr val="accent1"/>
                </a:solidFill>
              </a:rPr>
              <a:t>motivational principles </a:t>
            </a:r>
            <a:r>
              <a:rPr lang="en-US" sz="2400" dirty="0" smtClean="0">
                <a:solidFill>
                  <a:schemeClr val="accent1"/>
                </a:solidFill>
              </a:rPr>
              <a:t>and is </a:t>
            </a:r>
            <a:r>
              <a:rPr lang="en-US" sz="2400" dirty="0" smtClean="0">
                <a:solidFill>
                  <a:schemeClr val="accent1"/>
                </a:solidFill>
              </a:rPr>
              <a:t>a possibility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978" y="3790405"/>
            <a:ext cx="42707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(1) T</a:t>
            </a:r>
            <a:r>
              <a:rPr lang="en-US" sz="2400" dirty="0">
                <a:solidFill>
                  <a:schemeClr val="accent1"/>
                </a:solidFill>
              </a:rPr>
              <a:t>one or </a:t>
            </a:r>
            <a:r>
              <a:rPr lang="en-US" sz="2400" dirty="0" smtClean="0">
                <a:solidFill>
                  <a:schemeClr val="accent1"/>
                </a:solidFill>
              </a:rPr>
              <a:t>climate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(2) </a:t>
            </a:r>
            <a:r>
              <a:rPr lang="en-US" sz="2400" b="1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chemeClr val="accent1"/>
                </a:solidFill>
              </a:rPr>
              <a:t>ncouragement or </a:t>
            </a:r>
            <a:r>
              <a:rPr lang="en-US" sz="2400" dirty="0" smtClean="0">
                <a:solidFill>
                  <a:schemeClr val="accent1"/>
                </a:solidFill>
              </a:rPr>
              <a:t>feedback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(3) </a:t>
            </a:r>
            <a:r>
              <a:rPr lang="en-US" sz="2400" b="1" dirty="0" smtClean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uriosity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(4) </a:t>
            </a:r>
            <a:r>
              <a:rPr lang="en-US" sz="2400" b="1" dirty="0" smtClean="0">
                <a:solidFill>
                  <a:schemeClr val="accent1"/>
                </a:solidFill>
              </a:rPr>
              <a:t>V</a:t>
            </a:r>
            <a:r>
              <a:rPr lang="en-US" sz="2400" dirty="0" smtClean="0">
                <a:solidFill>
                  <a:schemeClr val="accent1"/>
                </a:solidFill>
              </a:rPr>
              <a:t>ariety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(5) </a:t>
            </a:r>
            <a:r>
              <a:rPr lang="en-US" sz="2400" b="1" dirty="0">
                <a:solidFill>
                  <a:schemeClr val="accent1"/>
                </a:solidFill>
              </a:rPr>
              <a:t>A</a:t>
            </a:r>
            <a:r>
              <a:rPr lang="en-US" sz="2400" dirty="0">
                <a:solidFill>
                  <a:schemeClr val="accent1"/>
                </a:solidFill>
              </a:rPr>
              <a:t>utonomy or </a:t>
            </a:r>
            <a:r>
              <a:rPr lang="en-US" sz="2400" dirty="0" smtClean="0">
                <a:solidFill>
                  <a:schemeClr val="accent1"/>
                </a:solidFill>
              </a:rPr>
              <a:t>choice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4699" y="3790405"/>
            <a:ext cx="46411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sz="2400" dirty="0">
                <a:solidFill>
                  <a:schemeClr val="accent1"/>
                </a:solidFill>
              </a:rPr>
              <a:t>6) </a:t>
            </a:r>
            <a:r>
              <a:rPr lang="en-US" sz="2400" b="1" dirty="0">
                <a:solidFill>
                  <a:schemeClr val="accent1"/>
                </a:solidFill>
              </a:rPr>
              <a:t>R</a:t>
            </a:r>
            <a:r>
              <a:rPr lang="en-US" sz="2400" dirty="0">
                <a:solidFill>
                  <a:schemeClr val="accent1"/>
                </a:solidFill>
              </a:rPr>
              <a:t>elevance and meaningfulness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(7) I</a:t>
            </a:r>
            <a:r>
              <a:rPr lang="en-US" sz="2400" dirty="0">
                <a:solidFill>
                  <a:schemeClr val="accent1"/>
                </a:solidFill>
              </a:rPr>
              <a:t>nteractivity and </a:t>
            </a:r>
            <a:r>
              <a:rPr lang="en-US" sz="2400" dirty="0" smtClean="0">
                <a:solidFill>
                  <a:schemeClr val="accent1"/>
                </a:solidFill>
              </a:rPr>
              <a:t>collaboration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(8) </a:t>
            </a:r>
            <a:r>
              <a:rPr lang="en-US" sz="2400" b="1" dirty="0" smtClean="0">
                <a:solidFill>
                  <a:schemeClr val="accent1"/>
                </a:solidFill>
              </a:rPr>
              <a:t>E</a:t>
            </a:r>
            <a:r>
              <a:rPr lang="en-US" sz="2400" dirty="0" smtClean="0">
                <a:solidFill>
                  <a:schemeClr val="accent1"/>
                </a:solidFill>
              </a:rPr>
              <a:t>ngagement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(9) </a:t>
            </a:r>
            <a:r>
              <a:rPr lang="en-US" sz="2400" b="1" dirty="0" smtClean="0">
                <a:solidFill>
                  <a:schemeClr val="accent1"/>
                </a:solidFill>
              </a:rPr>
              <a:t>T</a:t>
            </a:r>
            <a:r>
              <a:rPr lang="en-US" sz="2400" dirty="0" smtClean="0">
                <a:solidFill>
                  <a:schemeClr val="accent1"/>
                </a:solidFill>
              </a:rPr>
              <a:t>ension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(10) </a:t>
            </a:r>
            <a:r>
              <a:rPr lang="en-US" sz="2400" b="1" dirty="0">
                <a:solidFill>
                  <a:schemeClr val="accent1"/>
                </a:solidFill>
              </a:rPr>
              <a:t>Y</a:t>
            </a:r>
            <a:r>
              <a:rPr lang="en-US" sz="2400" dirty="0">
                <a:solidFill>
                  <a:schemeClr val="accent1"/>
                </a:solidFill>
              </a:rPr>
              <a:t>ielding </a:t>
            </a:r>
            <a:r>
              <a:rPr lang="en-US" sz="2400" dirty="0" smtClean="0">
                <a:solidFill>
                  <a:schemeClr val="accent1"/>
                </a:solidFill>
              </a:rPr>
              <a:t>products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1721618" cy="17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6" b="8997"/>
          <a:stretch/>
        </p:blipFill>
        <p:spPr bwMode="auto">
          <a:xfrm>
            <a:off x="6931927" y="5686738"/>
            <a:ext cx="2243893" cy="11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people are saying…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The Futurist magazine recently predicted </a:t>
            </a:r>
            <a:r>
              <a:rPr lang="en-US" sz="2800" dirty="0" smtClean="0">
                <a:solidFill>
                  <a:schemeClr val="accent1"/>
                </a:solidFill>
              </a:rPr>
              <a:t>that:</a:t>
            </a:r>
          </a:p>
          <a:p>
            <a:pPr marL="118872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‘</a:t>
            </a:r>
            <a:r>
              <a:rPr lang="en-US" sz="2800" i="1" dirty="0">
                <a:solidFill>
                  <a:schemeClr val="accent1"/>
                </a:solidFill>
              </a:rPr>
              <a:t>‘The notion of class time as separate from non-class time will vanish…The next generation of college students will be living wherever they want and taking many (if not all) of their courses online”</a:t>
            </a:r>
            <a:endParaRPr lang="en-US" sz="2800" dirty="0">
              <a:solidFill>
                <a:schemeClr val="accent1"/>
              </a:solidFill>
            </a:endParaRPr>
          </a:p>
          <a:p>
            <a:pPr marL="118872" indent="0" algn="ctr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118872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75" y="152443"/>
            <a:ext cx="1417624" cy="121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may the role of teachers change?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Blended instruction </a:t>
            </a:r>
            <a:r>
              <a:rPr lang="en-US" sz="2200" dirty="0" smtClean="0">
                <a:solidFill>
                  <a:schemeClr val="accent1"/>
                </a:solidFill>
              </a:rPr>
              <a:t>, flipped </a:t>
            </a:r>
            <a:r>
              <a:rPr lang="en-US" sz="2200" dirty="0">
                <a:solidFill>
                  <a:schemeClr val="accent1"/>
                </a:solidFill>
              </a:rPr>
              <a:t>classes will be commonly used in K to </a:t>
            </a:r>
            <a:r>
              <a:rPr lang="en-US" sz="2200" dirty="0" smtClean="0">
                <a:solidFill>
                  <a:schemeClr val="accent1"/>
                </a:solidFill>
              </a:rPr>
              <a:t>12. </a:t>
            </a: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As classes move partially or entirely online, students </a:t>
            </a:r>
            <a:r>
              <a:rPr lang="en-US" sz="2200" dirty="0" smtClean="0">
                <a:solidFill>
                  <a:schemeClr val="accent1"/>
                </a:solidFill>
              </a:rPr>
              <a:t>work </a:t>
            </a:r>
            <a:r>
              <a:rPr lang="en-US" sz="2200" dirty="0">
                <a:solidFill>
                  <a:schemeClr val="accent1"/>
                </a:solidFill>
              </a:rPr>
              <a:t>at their own </a:t>
            </a:r>
            <a:r>
              <a:rPr lang="en-US" sz="2200" dirty="0" smtClean="0">
                <a:solidFill>
                  <a:schemeClr val="accent1"/>
                </a:solidFill>
              </a:rPr>
              <a:t>rate –Learning Analytics  give teachers detailed info about students.</a:t>
            </a: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Outcomes based assessment will </a:t>
            </a:r>
            <a:r>
              <a:rPr lang="en-US" sz="2200" dirty="0" smtClean="0">
                <a:solidFill>
                  <a:schemeClr val="accent1"/>
                </a:solidFill>
              </a:rPr>
              <a:t>become </a:t>
            </a:r>
            <a:r>
              <a:rPr lang="en-US" sz="2200" dirty="0">
                <a:solidFill>
                  <a:schemeClr val="accent1"/>
                </a:solidFill>
              </a:rPr>
              <a:t>the norm and students will progress based on outcomes </a:t>
            </a:r>
            <a:r>
              <a:rPr lang="en-US" sz="2200" dirty="0" smtClean="0">
                <a:solidFill>
                  <a:schemeClr val="accent1"/>
                </a:solidFill>
              </a:rPr>
              <a:t>achieved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Assessment FOR learning will be used much more intensively to support student </a:t>
            </a:r>
            <a:r>
              <a:rPr lang="en-US" sz="2200" dirty="0" smtClean="0">
                <a:solidFill>
                  <a:schemeClr val="accent1"/>
                </a:solidFill>
              </a:rPr>
              <a:t>self-reliance</a:t>
            </a: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Textbooks, even electronic, will disappear as material is integrated into the online course platform, where students can watch a lecture, read an essay and do a homework assignment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23" y="-152399"/>
            <a:ext cx="1460976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7527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may schools/classes change?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5154" y="1447800"/>
            <a:ext cx="876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/>
                </a:solidFill>
              </a:rPr>
              <a:t>A curriculum focused on outcomes and competencies rather than content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/>
                </a:solidFill>
              </a:rPr>
              <a:t>The grades as we know them may disappear as students move through the required K to 12 outcomes at their own rate.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/>
                </a:solidFill>
              </a:rPr>
              <a:t>Assessments of progress more performance based (</a:t>
            </a:r>
            <a:r>
              <a:rPr lang="en-US" sz="2200" dirty="0" err="1" smtClean="0">
                <a:solidFill>
                  <a:schemeClr val="accent1"/>
                </a:solidFill>
              </a:rPr>
              <a:t>eg</a:t>
            </a:r>
            <a:r>
              <a:rPr lang="en-US" sz="2200" dirty="0" smtClean="0">
                <a:solidFill>
                  <a:schemeClr val="accent1"/>
                </a:solidFill>
              </a:rPr>
              <a:t> e-portfolios) and much less based on one shot, standardized assessments OF learning.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S</a:t>
            </a:r>
            <a:r>
              <a:rPr lang="en-US" sz="2200" dirty="0" smtClean="0">
                <a:solidFill>
                  <a:schemeClr val="accent1"/>
                </a:solidFill>
              </a:rPr>
              <a:t>tudents </a:t>
            </a:r>
            <a:r>
              <a:rPr lang="en-US" sz="2200" dirty="0" smtClean="0">
                <a:solidFill>
                  <a:schemeClr val="accent1"/>
                </a:solidFill>
              </a:rPr>
              <a:t>in school building less – student centered </a:t>
            </a:r>
            <a:r>
              <a:rPr lang="en-US" sz="2200" dirty="0" smtClean="0">
                <a:solidFill>
                  <a:schemeClr val="accent1"/>
                </a:solidFill>
              </a:rPr>
              <a:t>environment with sustained work being done outside of the building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667" l="4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74" y="2512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6663" y="2362200"/>
            <a:ext cx="472440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We have had distance education in Canada for 115 years with major changes in the last 15.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What do you think the next 10 to 20 years will hold?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5222"/>
          <a:stretch/>
        </p:blipFill>
        <p:spPr bwMode="auto">
          <a:xfrm>
            <a:off x="457200" y="1752600"/>
            <a:ext cx="3739463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Educating at a distance is not new…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2667000"/>
            <a:ext cx="3048000" cy="3429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"We must educate the whole family wherever the work is, wherever they earn their living.”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11887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/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Picture 2" descr="old_reading_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7" y="2438400"/>
            <a:ext cx="5715001" cy="3886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617" y="179335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Canada's first adult education institution! 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Frontier </a:t>
            </a:r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College:  1899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Very early </a:t>
            </a:r>
            <a:r>
              <a:rPr lang="en-US" sz="3600" dirty="0" smtClean="0">
                <a:solidFill>
                  <a:schemeClr val="accent1"/>
                </a:solidFill>
              </a:rPr>
              <a:t>days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8763"/>
            <a:ext cx="8499603" cy="9144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orrespondence schools opened (BC 1919, AB 1923, SK 1925) with text packages and assignment books submitted by mail.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4881"/>
            <a:ext cx="3162300" cy="2211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55" y="4097770"/>
            <a:ext cx="2457450" cy="2760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900" y="2780364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Calibri" charset="0"/>
              </a:rPr>
              <a:t>Chautauquas</a:t>
            </a:r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  1926 </a:t>
            </a:r>
            <a:r>
              <a:rPr lang="en-US" sz="2400" dirty="0">
                <a:latin typeface="Calibri" charset="0"/>
              </a:rPr>
              <a:t>- 1935</a:t>
            </a:r>
            <a:r>
              <a:rPr lang="en-US" sz="2400" dirty="0" smtClean="0">
                <a:latin typeface="Calibri" charset="0"/>
              </a:rPr>
              <a:t>.</a:t>
            </a:r>
            <a:endParaRPr lang="en-US" sz="2400" dirty="0">
              <a:solidFill>
                <a:schemeClr val="accent1"/>
              </a:solidFill>
              <a:latin typeface="Calibri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 A network of tent circuits across Canada with 5 days of music, lectures, dramas, magic &amp; puppet shows</a:t>
            </a:r>
            <a:r>
              <a:rPr lang="en-US" b="1" dirty="0">
                <a:latin typeface="Calibri" charset="0"/>
              </a:rPr>
              <a:t>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71593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Farm Radio Forum  </a:t>
            </a:r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1941-65</a:t>
            </a:r>
            <a:endParaRPr lang="en-US" sz="2400" dirty="0">
              <a:solidFill>
                <a:schemeClr val="accent1"/>
              </a:solidFill>
              <a:latin typeface="Calibri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charset="0"/>
              </a:rPr>
              <a:t>National rural listening/discussion group project sponsored by the CAAE, the CFA and CBC.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AutoShape 2" descr="data:image/jpeg;base64,/9j/4AAQSkZJRgABAQAAAQABAAD/2wCEAAkGBxQTEBUUEhQUFhUWFhYUGRUVFBYXGBoWFhgYGBYXFxgYHCggGBwlHBcUITEhJSkrLi4wFx8zODMsNygtLiwBCgoKDg0OGxAQGywkICQ3LDQsLCwsLCwsLywsLCwsLCwsLCwsLCwsLCwsLCwsLCwsLCwsLCwsLCwsLCwsLCwsLP/AABEIAOEA4QMBEQACEQEDEQH/xAAcAAEAAgMBAQEAAAAAAAAAAAAABQYDBAcCAQj/xABPEAABAwICBQcGCgcGBAcAAAABAAIDBBESIQUGMUFRBxMiYXGBkRQyUmKhsSMzQnKCkpPB0fAXVGNzorLSFSQ0U7PhQ4PT8QgWJTV0wuL/xAAaAQEAAwEBAQAAAAAAAAAAAAAABAUGAwEC/8QAMREAAgIBAwMCBQIFBQAAAAAAAAECAxEEEiEFMUETUSIyYXGBM8EUI5GhsRUkQlLx/9oADAMBAAIRAxEAPwDuKAIAgCAIAgCAIAgCAIAgCAIAgCAIAgCAIAgCAIAgCAIAgCAIAgCAIAgCAIAgCAIAgCAIAgCAIAgCAIAgCAIAgCAIAgCAIAgCAIAgCAIAgCAIAgCAIAgCAIAgCAIAgCAIAgCAIAgCAIAgCAIAgCAIAgCAIAgCAIAgCAIAgCAIAgCAIAgCAIAgCA+IBdAfUAQBAEAQBAEAQBAEAQBAEAQBAEAQBAEAQBAEAQBAEB8JQEBrNrQylswNMs7xdkTTbLZie75DeuxvuBXK66FUd0jpVVK14iVGo1g0g43dLHDfYxkF/wCKQku8AqW7rLj2h/Ut6ukxkuZc/Q+UmvVVA+1Q1k8e90beblA4gXLX9mSlabqkLMKSwcdR0udazF5OiaL0jHURNlhcHMcLgj2gjcRwVonkq2scM216eBAEAQBAEAQBAEAQBAEAQBAEAQBAEAQBAEAQBAEB4leACTsAJPYF4wc41QPPulq5M5JTjF/ksPxbRwAbYePFU0rFbdNv/j2LaNbrpil57mTWGsa9wa3PDe56zuCqeo3xnJRj48lpoaZRzNlY0ptb3/cotHkmyRN8mekDHWOgv8HMx0gHCVlsVu1pz+atP0y5zg4vwZzqlChNSXk6krMqwgCAIAgCAIAgCAIAgCAIAgCAIAgCAIAgCAIAgCAw1kWON7fSa5viLLwHHdDuIha05OYObcN4czouB7wsXrq5V3yRr9JJWUxZsySBozNlDUXLsS8kRUzYnX8OxTIR2rB8Z8kzyf05fpOMjZDHI9x4YxzbR33Pgr3pUHhyKHq003GJ11XBTBAEAQBAEAQBAEAQHy6ArWmtd6aB5jBfNKNscDcZaeD3XDWnqJuuVl8K/mZ0rpnZxFZIlvKG6/SoZw3iJInO+rce9RV1LTN43El9PvSzgsGgNa6arJbE+0g2xSDBIOvCdo6xcKbCSmsxZElBxeGicX0fIQBAEAugCAXQBAEAQHkoDnuu2qEnOuqaRuIvzlhGRLh/xI9xNrXbvtcZqDrNGr1nyTtHrHQ8PsUJ9Y0HC84HDa2QFjh2tdYhUc9HdF/KXsNZTJfN/UxS14sebBefVBI7yvqrSScvi4Pm3WRS+Hl/Q6nyZx0zYHczM2WZxDpjYtcDazW4HdJrBmBxzK0dNcYRUYmbuslZNykXNdTkEAQBAEAQBAEAQHwoCl6+6ZkDmUdO4tlmGJ727WRXw9Hg5xyB3ZqLqr/Shny+ESNNR6ssPsu5g0bqxDFGG23Z52z3nrPWVVS0kbPiteX/AILNahw4r4RBTtAcQDcAkA9V1n7EozaXYvK5OUE5ERpWm6TZGEse03a9uTmuGwgqdodVOqXDI+q00bovJ0zUbWA1lNd9hNGeblA2YgMngcHDPx4LWVWKcVJGTtrlXJxZZF1PgIDR0zpSOmhdNM6zGjvJOxrRvJOQC8bwshLLwUJ09bpAlznupoD5sUbsLiPXeOkT1CwVZZq52PFPb3f7FlXpYQWbefoiL0lqpHDYm5v8sSSB1+3EqzU6nVUvc5ZRYafT6a1OKjgyUOn6qjs5r31EIIxQynE8DjHIc79RuFJ0fVt8ttpw1fS9q3VHTtEaTjqYWTQuxMeLjiDsII3EG4I6leJ5XBSNYfJur6AQBAfCgOY8odW6oqfJ2hvN0+FzuLpXtuB2NaRlvLupVPUtX6UVBd2WvTNKrJb34KRXwYrAWu03LCbAjMblB0dyrnumsp+Sx1tDshit4a8EryV1YZpJm4SiWK3AhgkHjzZV7Cfx4KCcMQz9TuIXc4BAEAQBAEAQBAEB8KA5ZpCpP9q1UhzLHxMA9VsYNvFxPes/1e1wth9C86XUp1z+pvaQ04XtwsBaDtJOfYOCgajqLsjiKwTqNAoSzMiFVt5LHBqaSPRHau1K5yfMuxLcl0hFdO0bHwMee1j8I9jj4LV9Mk3VyZnqsUrePJ1JWRWBAc25QKoy10UHyII+fI3GWQlrL/Na1xHzlU9X1Drqwu7LPpdKnZl+CwUrmthabgNDRnfqXOpwhUvY62bpWP3K3pjSHOvFvNbs6+tUmt1SulhdkW2k0/pLL7siqvzHdiiVfMTJdiR5L64sq5af5ErOfaNwe0hr7doLT3LX9Otc68PwZbqVKrtyvJ1FWJXBAEB8XgOSSuxzVknGpkAPUwiMexizHVviu+2DRdL+GtfXJV3ZTNPpMc3vaQR7LryHxUP6Mk2cXr6o1dE1RgqYpQCcE2IgbTgcS4DrLC8K/jJKEZsz84tzlBH6E0dXMniZLE4OY8YmkcPuPUpPciNY4NpegIAgCAIAgCAID4UBzDXWm5jSBkOUdU1tnbhNGLFp4XbY9xVL1nTOcFNeC36TeoTcH5NIFZdrBozzJIGi5NkUXLsMkTVT4jfcNim1wxwc5SLjyT6PJ5+qI6MhEUfW2MnE4dRcbfRWp0VXp1LJlNdd6lraOiKYRD5dAcv1ujwaVkvslgie36Be1w9x71Rdbg3CMvYuujzSlJGpfK25Zt7sYL/Czk+L5PTR0jPlhHf+CkUw8s+ZM3+TuEu0mCNkcEhJ+e5rWj3+C0vSo/C5Ge6vJb1E63dWxUHg1DcWDE3EQSG3GKw2m21AZEB8QHJdFx4o6k8J5T4zyLLa9OU7H7YNFoZKMK/rkrOkmFpBAJwPubbcNiD7186WSeYvyiVqU1ifsyNc4YwAb4nte0jhfpd+3xVzCX+2cZd0imnD/cqUezZatXtOzUTiYgHxPN3QuJaMW90bs8Ljv3FQ9L1DatkyXq+nb3vr/p7nUdXdYoayMuicQ5vnxuyew+sOHWMiruE1NZiUc4ODxLgmF9nyEAQHiWQNaXHYASewZlARv/mKn9M/Uf8AggMVRrJBgdhecWE26D9tst3FAUA61aT4tH/Lj+9AXubW6kYzE+UNA2kteB7l4wVnWjXChqYHQmKonabWdHHgwuGbXNfJaxHf3grhPUUriUkd69Pa+YpnPIKuVg6TX23EEYrbsQB29ipLdPTbLNTL2rUXVRStR7dpFp3PJ4YHXXJaKf0R2etg+yZvaDpY6kh1RMIYL5tFzLIBuBaLMHXtVrpenxg90uWVGq6jKxbY8L+51Kl1noI2NZHI1rGNDWtDH2AGQAyVmVhkk1yo7G04+q78EBgZrdQWznaT2P8AwQFb150hR1ELXwTtE8JLmZPs5p86MkjK9hY8R2rldWrI7WdabHXNSRU6LTBeMrHiDtHbZZfUaWVUsM0+n1FdscxM76xxGWXYuPpRaz5O27a8EdVVLWDPbuaNpKkU6edj4XHuc7tRCtZb59jc0brC+kY00sjHyzjFKebJDSPi4mki7sIvewOZK01NSrgooy11rtm5Mkp9I6UqW9OUxM32tD/IMftC6nIiqIeQ10ErZOdfdxe1gbcstYtxPcbk3G3PJfE5xgsyfB9wg5vCOuau60QVlxEXCRgBfE9pa9l+O49xKQmprMTycHB4kTa+j4OYV9O+hqZI5BeCoe9zHjYcbi50buDwXEjiO9UvUNPKDdseU+6LjQ3RlFVy4a7ETpKgOK7c9/aNxCot2x4f4L2Mt8c/1K/U0Vnh7B0gblpyB3HsPWrGrU5g659n5Id2lxJWQ7rwT+jJ2yRi26zXA/JO8EKtvpnXZh+exLqujOOf/RVUMkMglhJimbmCN44EbHtPDYpml1lumliXYi6jT1aqOV3Oh6n61NrGFrgGTsAxx3yt6bDvYfZsK1FVsbI7ombuplVLEkWK668nI9IDBWj4J/zHe4oDnT5BxHiEBgfIOI8QgMLnjiPFARTY+fqTf4uAYjvBkds7bA+JVT1W9wr2J4bLLp1KlPe1nB7rqoA4bA8b+4LOQrlL4maVtR4ILT8TGzNxeaWZZk2N89ncr/pDUq5ZXJQdWclZHng9aKacG+xcS0H0dyi9RlB2vb4J3TYyVK3eRAMEsjDlnjA7cne0K30FvqUp+xTa+r07njzyZXlTSHgw1sD3hoY1zhiaCG2BN/kgneVzlbGM1Bvln2q5OLkuyJkaoMtlDVj5xpx7DmuhzPL9VnfJbMO6I/yvCAi63VqdpxBjyR6rwfFtx7V8WQ3LDPuubg8miJiw4ZHTMPA2P3XVfPSzi/gimWFeqhJYnJokdH6CkqTijY7BvcSM+17svC/YVLqqwssh23NvC7F00Tqq2MZvwX/ym5nqdK8En6IapBwN0aIgBzia48ZC6Q+MhKA1tP0zG0j8DGNzi81jW/8AFZvaFw1P6Uvsztp/1Y/chtGV3M6Tp3tyxuFPJ6zZMm37HYSqXo9ssuD/AAXHVqVhTR2ELQlCjnnKpIJJKSmN8LjJM6xtkxuFntcfBQtfd6VLkiXoafVuSK3oqvwv8nqDe3mv2EjiPWG8b9qzsoRnDelx5XsXqc4S2t8+PZkjpbRFmhzSHNOx49xXGdLqW5PMSRTqFY9slhlVleYnc63a3zx6TBtB6xmQVKqxavSl57fc5XRdb9WPj+6Lb/aDXQBrrG1nMffY3r6rKJKbcPSkstPg+4wSn6sXw+5k1F0S+asbVsu2CMOAds51zgWkN4xjbfeQLbFoumaadUMz8+Ck6lqYWy2x8HTVaYKvKPaHp4l809hQFEOkHejF9iz8EBhk0k4gjDFmCPimb+5AVOt0ZFHG55L7NBO0dw2cbJ25PUSOj6QxUkeLz5S6V/b+SfBZPqVrm0/f9jS9PrUOPb9yuukx1TW8LvPacvcT4r1Q2aZz9+DrKe7UKHtyYNMSY5pTuY3mx3Al3tKuOlU7NOn5ZSdSt33teEbehXkyQMAHSae6wFvaVU6mrfvl5yXFNrgoLxg25611NWMkaGnE10ZD2hwzzGR62qV0abSlEidWhnbMkpdcpGgnmoMhf4pu7uV+UXg8VLnywGcBoccLxhAAEjQHtFhs2DNZayya1fqvsng0ldcHpvSXfGS6Uz2yRB7bWcA4HLY4Bw961PfkzZrvlAO69+pAfKcOvfMIDxpePHTTggOPNSFuIB3SDTY577oD5qxUF9LC9wJJjYchlfDmbBASpfci+XaRc9yA1SD+cX4FARWtGVHKeuL/AFWeqFxvWa5fY60fqR+5WdXqQz6Qp2DPDIJ3ng2PME9rsI71UdLpe5z8Fx1W1bFDydrCvSiOacojsOk6cu2Gne0fO5wZe0Kr6tFungsemNK7krmsFGOcI3HMEbQdoIO42IVFVN1yaRfSgrYLJi0fpq14pT0xv3P3g29Lq6l93aRyjvq+V917HGrUJT9OzG5dn7m1q7oV1dUBgHwLXB00m6wN+aad7nbDwGfBWfTtG+LJfghdR1ix6cPyX2Pk9pBIXHnHR3xCnLvgQTnbCBctv8kkhWv8PXv37VkqPXs27M8FqjjAAAAAAsABYADcAuxyPVl5gYPq9B5fsKA51JEQSOdpsv2sv/RQGF8P7Wm+0l/6KAq2k64yc2wxva10rAS4EAgG9sxxA8FG1cnGmTXsSNLFSuimSFZLUzEsiFmxNAdK5twAdgYN/aVmq4xdass5x2S8fc0Em4z9OvjPl/sQUmjJYniUOxOHEZEcLjYpEdZTbD0nHCPmWkthP1IyyzQY+8byfOJeXfON1oatqrW32M9bu9R57m9oHSUUdRE97hZkY+tcG2W/JU11c0nhZ5LeNkZYWeywbWsguC4bWgPHcb+66hdMs22rPkm9Qr3UP6G//YONt/KaSzhf4yXYR+6WrMt9D3oat5tj6V5aXNIsQTZwb5rmkgXFsuOSzfUaJ1ybSyn/AGZfaC6Fiim+Vx+Cb1brLU/N2F4nviuRfog4mfwOb4K80k99MZFRqYbLZRJPyw/n/bJSDgbHlPvO89fX2IDw+Zpjfidhbzb7m+YFjc55ZC6A1NAxuZSxNdkQwNsMtgFgd17Wv13QG+zaO3rHuyQH2SM3OW/h/wDkoCG1tZeilaCGlxibiOQbeVgxGzb2G3YvGk+56nh8G1yU6CdTtqHPnhndI5nSiLjhDQcnFzQc7ryMVHhHspOXLZf19Hyc65Yqe0VPMB0mPewH5zQ+x74go+phuhgkaaW2ZCaRAkhZI3YWA/VFj7LLJ2LbM1GnlmLRo6vmLyyJs7Gvhn+Ae1wuLnOJ3UQ8AX9cq46Xb3gys6rT2sR2aipGRMDI2NYxuQa0AAdwV2URsL0BAEAQHwoDnU4zPaUBFaU0lHC27zmdjRm53YPv2ICpaR0hLIRI7otY5r2xjqO1x3m11yvhvrlH6HSqW2aZcKavvCWs2PIdfqtsWMlZKqMqjWqqNko2GpVvsw9Yt4rhUsy4JD4XJCaE0ayeVz5PMxhoHycsi8jeru/VzphGlPGe7KaGmhbKVzWfZFpqoYGdCFosMsWzPqACr9TdHOItv65JunpljMkl9MEDpxzS12exrgfBe6JPevudNVj0n9iMph8Gz5rfcFs0Y8xTtDhmL2PevGkxl+CwaiSAPnYQTdrJAN9wS12055OZ4Ikl2DeS3NwE2wkE8br08MrZo8PmO3G+7Lrv1ICF0vpqmaDG0c+94c3m4jc2IIOJ2xosV8WWRrWZPB9wrlN4ijSh07W4Gjm6cYQG9IyXNgLk2yzVdLq1OcYZPXTLcZZKaE03zrzHIwRzNGLDclrm+kw7+sHMKbRqIXx3QZEuonTLbJFjbGDfbtOwke5dzgQmu8GLR9Q25PwZdY+qQ73AoCL/APD4z+61R/btHhG0/egOroCo8qUOLRznehLC/wDjDT7HFcr/ANNnWl/zEUnVP4SKSnPnRklvZtaO9pI+is3fV6j488r7ruX9VnpPnxw/syHroT0mjIjNp4OBu0+IC5aazZOMiXqK/UraO1avaR8opYZv8xjXEcHWs4dzgQtajIPh4JJegIAgCA+ONhmgKhpWto2xSubE0vDHkExgjEASD1i6A481rnAPxdN2Zc4X252A3DsQH0xSemPqf7oDLRaSdBZjjiG623sw3VRremK6W+Pct9H1H0o7Z9vBsVGly/Yx5+jhHiVEp6TYu/BLs6rXjjk+6CrebLmPFrkuAHXuHGy86nopcTifPTtXF5i+CTrNIgNyOEb3HLwVXVppSfbJazuhBZbwVyurDIC1tw3e47T2dS0Oj0Gx759/YoNbr/UWyHb3Oiav6d0d5JAJoGmQRMDzzAN3AAE333tfvVsVJ9drBowYrQNzebEwDIIemBmk6N1XB5NZhLZmSHAIxhLA5u/cWe1Dw0tMa2QxOHNu8ocN4Nox9Med9HxTOD1ENpOWZ0DHTvuZSebpmktaB6TgNvHNVtuqk5Yj8q7sn1adKPKy32JDRui2wMFrY3tve2477bhuA71TavUua3T/AAv3LTTUKL2w/L/Y81k7m2AOe0n3KDWk1ksuV3I+aWQPZJG74SN12k7LHJwI3gjcrLRX/wAPJ+xC12m9eKx3Mo15qIpHNkkjIAvnE4Yjl0egejlvIOxaHT2+pDdjGTO6ir057c5wTdHrpT1kL4Xu5l72PZZ/mkuaW5P2bSNoC7HAt3Jzpmknp8NMGMkYGc/GGBh5wsAL7DzgSCA71epAW5AVrlG/9sn7GDv5xllyueISf0Z91fPH7nM9GyGCujPpAtPXbpD2Ylm4W5rcv+rNHfX8SXuv7mXTMdpSeJPsKhxfxNE6PyIufJVpAGnkpz50LyQP2cpLmn62Mdy1eksVlSZldZU67mi8qURQgCAICoa06ZDwYY5MIvZz2kXuDm0dW4oCmaQi+Ck+Heeg7K7c8jlsQFLgrGhrRlkBvQGTy1vV4heAkNBtZKKtpDS4wYm3AJGC9yOGZaqjqc512Vzi+M8kzTRi1JP8EfDVjCOwcFbkNGOVwke0bgHE5/guV8sR4OtKzI8U2DaRfM2ub5btq+oQSXY8nOTfc9ON7lfZ8G/Qg80zsG4L0HtwPAfVCAwSxX2tGXq+9AYKi4FwwZEO822TTe3Yvicd0XE+oy2yTLXq7R8891RKLNw9EH5MY3dris1Zw/ST+GPMmX8Hleo1zLhL2N6eTE4usBuA4DcAqq212Sz/AELSqpQjgrelaki5btJDW9pNgp+lqUnh9l3OGptcI5j3fY+ySBrSXbALleRr3z2xPqdmyG5lYkleSSYQ65Ju6Mk57r8Fq6oKuCiZOyfqTcjEZX/q7PsSuhzN3QWsNRRzieGnZiAIPwbxiadrSQb8D2gID9Das6djrKZs0YIvk5jhZzHjzmOHEe0EHeh4QvKVV2ghhBzmmaCPUjvI72taO9Q9fZsokyVoob7oo55pvouif6L237CcJ9jlmdE9ylB+UaPV8KMvZklppl7nsd4jP3ri3ix/U71fIaer2lfJayKYmzCeal4c28jpH5rsLuy6uumX7ZbH2ZVdUo3RU13R20K+KAIAgK1rRrGyE80HhryASc7hp2W6ygKK99KTf4Mk5k23oDE7ybhH4IDWdTUnoQ/UH4IDQraOF0sLI2xi7nOJa0bGt2HvIUPX2uqhyRL0NasuSZmkoHQubLCG4m3uLWDmkWc11tx9izlerVnwWZx/hl9qNGms1pJ/5K9WUTQW4Y3tBOEB0jXZnZYhuztV5p9Vlcyzj6FNZo5xaysZPcGjXbLYQcicVzbeBkuVuvraynkkVdOszhrBs11AwROLWgENJB7M1F02rsdqTfBL1OjrjU3Fc4MjaCIgHC3MX28e9aIzhlEIAAFrD1v90B4MZ/Lh+KA8Oid+XD8UPTzTUjpZhGb4fOfnfo7m5cSoOv1Po1cd32Jei0/rWYfZF+rG81C2Iec7pu6vRb+eCzWofp1qHl8sv6F6ljn4XCImpkwsJ/NyoUI5kT2VWvkOMYQCI2l5BO87O+1yr/Swj6fxPG7hFPqrJ+pmKzt5ZqVgnlA6IDdtg5vdfNWun0ldPK7+5U6jWWX8Pt7Gu6mqeL/tB/UphEPDqaq4v+1H9SAxmlq+L/tR/UgJzU/TtfQztdZ8kJPwkRkaQQbAubd2TxYWPVbegwXzT1e2r0gwsN44YmNafWntI89VmCJUnVrE9tWe/ctemV4UrPYr+tADg4DfjI+77lUaaS9Ztdi4th/Iw/Ylo287RslHANPY4XafE2Xt9eFuXeLw/sfFFnxbX5WStyMBBadhBBHUUhJxkmiRZFSi0dS5O9MGejDHm8sB5l/EgDoO7227wVq6LPUgpGRvqdc3FlqXY5BAUvXHk/ZXztmMxjcGCMgMDrgFxB2j0igIH9DjP1t32I/rQD9DjP1t32I/rQFC1q0Iyjqn05c9+ENOLC1t8TQ7Zc8bIDJqnE0zuc29msO220kcOoFUvWp4pUfdlt0iP81v6FvrhbEPV/8Aqs3JYsNBW8xyVes86IftW+4q003yzf0Ieq+aH3J/SMWGMZDOxGXWR9yroJqSbJilnKIeRt2kcQR4qXVLbJM52x3Qa+hM6t8mLKqkin8pc3nG4i3mgbG5BF8WeYWvXKMc+GSX6HGfrbvsR/WvTwfocZ+tu+xH9aAxVfJJFGxz31bg1jS4nmW7Gi5+Wg7mhqFQsjZzj945zPafQHhnbiVm9TfGzUty7Q/yX1FTr06Ue8jeqpy95cdpP/YKlusdk3JlxTWq4bUQ+kagE23DM9q7UVv8sTkkskJE28MjzteHnusQ0eCtZS23QivGCtjHdTOT85JLWHUhlNQRVYmc/nOb6GANtzjS7zrm9rcFo12M2+5UZGtBtn4j8EBbNRdShpASuMjomxlrQ7AHhxIJI2ixAw/WQFp/Q4z9bd9iP60B4n5IGNa4+VPNgTYQi5sNg6SZBA6ClY2BvSu43c7iHHaCNxGQ7lkOpKyd7ysI1XT9kaUkeaqbG6+7YuNS2kyfKwSWrdUBRGPfjw9zHH8Au+smo7o/9sMg6aDlKMvCyiKmFnHtK4J8E4l9SdJcxXsuehUDmHcMe2J3jdv01d9Lu71so+q09rF+TsKuilCAIAgBQHFOWmkDa6N4GckXS6yxxaOzKyAiNSIr84eJY0fxfiFnutPMoQLzpKxGcizaSOcn0lRy/VLmritFYqPjIf3n3FWdHFc/sRNR+pBfUs2mGfAs+bf+MqG/+B3qfxT+5Ar7R0aOl8lc19HNb/lyzM/jLh7HBa6l5gmY+9YsaLgupyCAg9d4Hv0dUsjBLjE6wG07yB3XXkux6u5zCj0jG6NpBysLfgsRfp7I2NM2VFkJVpo8VFdfJuXXv7l5CrHc6ORDVLy880zafOI3DeO07FZUwVS9Wf4RAum7X6UPybEkfQLR6JHssuEJ5sUn7necMVOKLPrbNj1cpHfuAe1rHNPtC1kexkX3OXy+cV9Hh2TkSH9ym/8AkH/TjQHREAQFe0zqZSVLsb48Mh2yROdG4/Ow5O+kCvidcZ/Mj7hZKHyshf0ZQ3/xNVbhii9/N3XD+Dpznad/42/GNxGaS1DqIXHyJzXxE4hG95bI0nbZxBD8887KNqunQue5cMkaXqMqVh8ohn6tV986R5PVJEfbjUT/AEqa7NE1dXr8pm3Qak1sj2Y2Mha17HlzpA5wwuDui1l88t5Clabp7qmpuRF1XUVbBwUTritCqCAIAgCA5Hy5M+FpXepKPAsP3oCK5N4cR/5t/qtBWf6gt2rgi70T26WbJPSR+M7Xe0qja/mv7su6/wBNfYrUvx0Hzz/KrKv9GwiX/rQRcNN2MEZ/ZkeH5KjXcxrZ96fO+a+pV14SC/ckknwNS30agn67GH7lqtG80xMnrVi6RfVKIoQHwhAU/TPJ5TTPMkbpKd7iS7mi3A4neWOBF+yy42UV2fMjtXqLK/lZRdbNVnU00EQnkk51srjk1lhHgts23xnwUDVVU6avfGPJP011ups2zk8HrR+j2xDIC/V+fas1fqZ2vLZoKqYVrEUaVU2zz2+/Nda5cJnsl4LnqRo2Ot0QaWbFgZM9nRNiML+cbYkH0gthRLdXFmOvjtsaOR6YgDKiVjb2ZI9gvts1xAv3BdTkde5FB/cZP37v5GIDoKAIAgCA+WQH1AfLID6gCAIAgCA5Zy5s6NIeuYeIYfuKArGo9ZgY4ggOa8nPgWgfis31ZzhfGyPsX/TFGdEoS9zdr6vFkONyetVcIPO6Xct2uMIij/iIPnOPsU6HGnsIdr/nw/JNaQqejhvc7NuwKuqjJvLJvC7EYu54XbklPSrBuxQnvLXX9wWm6f8AoIy/Uf12dFU4ghAEAQFA5TYsM1FN8kOmhJ65Gtcz/TKr+pw3UP6E7p8ttyIrSGDHdhycAbeid4/PFZTUqG7MPJpNO57dsl2K/pJ4D3EmwG09y7UQckkj7snGPLOhcllG5lEXvBHPSvmaDkcBAa09+G/YQtfRBwrjF+DH3zU7HJeTi2sX+MqP30v85XY5HXORYf8Ap7/37/5WIC/oAgCAIAgCAIAgCAIAgCAreuuqbdIMja6Qx824uuGh17i1syEBTp+SyWFpdTVDZHb45Gc2COpwJse5RtRpo3RwyTptVOiWURzdVNIk28lt6xniw+wk+xVy6S/Miz/1dY+UkP0bVRj5x00Imb5kTQ4x2O0OkIvc8QLBTI6CuNbh7kKfULJWKfsQNRo2qjOGSkqAfUj5xp7HMuFWz6XYnwyyh1StrlG/ovVKtqCPg/J2b5JrYrerGDcntsF3p6X5sZHv6rlYgjp2rer8VHFzcVyScT3uN3PdsxOP3DYreMVFYRTyk5PLJdfR4EAQBAaOmdFR1MLoZm3Y7gbEEZhzTuIO9eNZ4PU8dinP5PZgbMrnYd2OBjnD6QIv4Kvn0vTyecE2PUb4rGTb0XydQMeH1D31LgbgPs2O/Hm25HvJUqrTV1fIsHC3U2W/My5Bq7HAq9Vye0Ekr5ZISXvcXuPOygYnG5yDgAvQTehtDw0sfNwMwMLi61yczYE3cSdwQG+gCAIAgCAIAgCAIAgCAIAgCAIAgPlkAsgPqAIAgCAIAgCAIAgCAIAgCAIAgCAIAgCAIAgCAIAgCAIAgCAIAgCAIAgCAIAgCAIAgCAIAgCAIAgCAIAgCAIAgCAIAgCAIAgCAIAgCAIAgCAIAgCAIAgCAIAgCAIAgCAIA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4" r="24740" b="13299"/>
          <a:stretch/>
        </p:blipFill>
        <p:spPr bwMode="auto">
          <a:xfrm>
            <a:off x="7486387" y="-380999"/>
            <a:ext cx="1617942" cy="18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Internet arrives…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99603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1970s &amp; 80s  Satellites used for teleconferencing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1981 OU pilots Cyclops Studio (a multimedia editing system)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1988 OU offers  on-line </a:t>
            </a:r>
            <a:r>
              <a:rPr lang="en-US" sz="2400" i="1" dirty="0" smtClean="0">
                <a:solidFill>
                  <a:schemeClr val="accent1"/>
                </a:solidFill>
              </a:rPr>
              <a:t>Intro </a:t>
            </a:r>
            <a:r>
              <a:rPr lang="en-US" sz="2400" i="1" dirty="0">
                <a:solidFill>
                  <a:schemeClr val="accent1"/>
                </a:solidFill>
              </a:rPr>
              <a:t>to Information </a:t>
            </a:r>
            <a:r>
              <a:rPr lang="en-US" sz="2400" i="1" dirty="0" smtClean="0">
                <a:solidFill>
                  <a:schemeClr val="accent1"/>
                </a:solidFill>
              </a:rPr>
              <a:t>Technology</a:t>
            </a:r>
          </a:p>
          <a:p>
            <a:pPr>
              <a:buFont typeface="Wingdings" pitchFamily="2" charset="2"/>
              <a:buChar char="Ø"/>
            </a:pPr>
            <a:endParaRPr lang="en-US" sz="2400" i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Learning Management Systems emerge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1989 Lotus Notes (USA)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1997 Blackboard (USA)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1999 Desire2</a:t>
            </a:r>
            <a:r>
              <a:rPr lang="en-US" sz="2400" dirty="0">
                <a:solidFill>
                  <a:schemeClr val="accent1"/>
                </a:solidFill>
              </a:rPr>
              <a:t>L</a:t>
            </a:r>
            <a:r>
              <a:rPr lang="en-US" sz="2400" dirty="0" smtClean="0">
                <a:solidFill>
                  <a:schemeClr val="accent1"/>
                </a:solidFill>
              </a:rPr>
              <a:t>earn (Canada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2001  Moodle (Australia)</a:t>
            </a:r>
            <a:endParaRPr lang="en-US" sz="2400" dirty="0"/>
          </a:p>
        </p:txBody>
      </p:sp>
      <p:pic>
        <p:nvPicPr>
          <p:cNvPr id="6" name="Picture 2" descr="https://encrypted-tbn3.gstatic.com/images?q=tbn:ANd9GcTnSlQ7tQKpWbFRBfVaDwqzQ1xpJ9hKij1VtlUL9z5d8wCwvSIOe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0" y="0"/>
            <a:ext cx="1439426" cy="14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77725" y="58982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202 × 146 - spaceref.com</a:t>
            </a:r>
            <a:endParaRPr lang="en-US" dirty="0">
              <a:effectLst/>
              <a:hlinkClick r:id="rId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9514" r="6430" b="8114"/>
          <a:stretch/>
        </p:blipFill>
        <p:spPr bwMode="auto">
          <a:xfrm>
            <a:off x="6282600" y="4648200"/>
            <a:ext cx="2688904" cy="18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5448"/>
            <a:ext cx="88218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We’re On-line!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4975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At the beginning of the 21</a:t>
            </a:r>
            <a:r>
              <a:rPr lang="en-US" sz="2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2400" dirty="0" smtClean="0">
                <a:solidFill>
                  <a:schemeClr val="accent1"/>
                </a:solidFill>
              </a:rPr>
              <a:t> century, the basic </a:t>
            </a:r>
            <a:r>
              <a:rPr lang="en-US" sz="2400" dirty="0">
                <a:solidFill>
                  <a:schemeClr val="accent1"/>
                </a:solidFill>
              </a:rPr>
              <a:t>asynchronous online learning model </a:t>
            </a:r>
            <a:r>
              <a:rPr lang="en-US" sz="2400" dirty="0" smtClean="0">
                <a:solidFill>
                  <a:schemeClr val="accent1"/>
                </a:solidFill>
              </a:rPr>
              <a:t> gained popularity.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Content </a:t>
            </a:r>
            <a:r>
              <a:rPr lang="en-US" sz="2400" dirty="0">
                <a:solidFill>
                  <a:schemeClr val="accent1"/>
                </a:solidFill>
              </a:rPr>
              <a:t>delivery </a:t>
            </a:r>
            <a:r>
              <a:rPr lang="en-US" sz="2400" dirty="0" smtClean="0">
                <a:solidFill>
                  <a:schemeClr val="accent1"/>
                </a:solidFill>
              </a:rPr>
              <a:t>controlled </a:t>
            </a:r>
            <a:r>
              <a:rPr lang="en-US" sz="2400" dirty="0">
                <a:solidFill>
                  <a:schemeClr val="accent1"/>
                </a:solidFill>
              </a:rPr>
              <a:t>by the experts through Learning Management </a:t>
            </a:r>
            <a:r>
              <a:rPr lang="en-US" sz="2400" dirty="0" smtClean="0">
                <a:solidFill>
                  <a:schemeClr val="accent1"/>
                </a:solidFill>
              </a:rPr>
              <a:t>Systems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dirty="0" smtClean="0">
                <a:solidFill>
                  <a:schemeClr val="accent1"/>
                </a:solidFill>
              </a:rPr>
              <a:t>iscussions conducted </a:t>
            </a:r>
            <a:r>
              <a:rPr lang="en-US" sz="2400" dirty="0">
                <a:solidFill>
                  <a:schemeClr val="accent1"/>
                </a:solidFill>
              </a:rPr>
              <a:t>via </a:t>
            </a:r>
            <a:r>
              <a:rPr lang="en-US" sz="2400" dirty="0" smtClean="0">
                <a:solidFill>
                  <a:schemeClr val="accent1"/>
                </a:solidFill>
              </a:rPr>
              <a:t>e-mail, forums and web </a:t>
            </a:r>
            <a:r>
              <a:rPr lang="en-US" sz="2400" dirty="0" smtClean="0">
                <a:solidFill>
                  <a:schemeClr val="accent1"/>
                </a:solidFill>
              </a:rPr>
              <a:t>conferencing</a:t>
            </a:r>
            <a:r>
              <a:rPr lang="en-US" sz="2400" dirty="0" smtClean="0">
                <a:solidFill>
                  <a:schemeClr val="accent1"/>
                </a:solidFill>
              </a:rPr>
              <a:t>.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With Web </a:t>
            </a:r>
            <a:r>
              <a:rPr lang="en-US" sz="2400" dirty="0">
                <a:solidFill>
                  <a:schemeClr val="accent1"/>
                </a:solidFill>
              </a:rPr>
              <a:t>2.0 and social </a:t>
            </a:r>
            <a:r>
              <a:rPr lang="en-US" sz="2400" dirty="0" smtClean="0">
                <a:solidFill>
                  <a:schemeClr val="accent1"/>
                </a:solidFill>
              </a:rPr>
              <a:t>media, </a:t>
            </a:r>
            <a:r>
              <a:rPr lang="en-US" sz="2400" dirty="0">
                <a:solidFill>
                  <a:schemeClr val="accent1"/>
                </a:solidFill>
              </a:rPr>
              <a:t>boundaries blurred and the pace of change accelerated.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Students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connect </a:t>
            </a:r>
            <a:r>
              <a:rPr lang="en-US" sz="2400" dirty="0" smtClean="0">
                <a:solidFill>
                  <a:schemeClr val="accent1"/>
                </a:solidFill>
              </a:rPr>
              <a:t>by texting and on Facebook </a:t>
            </a:r>
            <a:r>
              <a:rPr lang="en-US" sz="2400" dirty="0">
                <a:solidFill>
                  <a:schemeClr val="accent1"/>
                </a:solidFill>
              </a:rPr>
              <a:t>and </a:t>
            </a:r>
            <a:r>
              <a:rPr lang="en-US" sz="2400" dirty="0" smtClean="0">
                <a:solidFill>
                  <a:schemeClr val="accent1"/>
                </a:solidFill>
              </a:rPr>
              <a:t>Twitter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New </a:t>
            </a:r>
            <a:r>
              <a:rPr lang="en-US" sz="2400" dirty="0">
                <a:solidFill>
                  <a:schemeClr val="accent1"/>
                </a:solidFill>
              </a:rPr>
              <a:t>tools </a:t>
            </a:r>
            <a:r>
              <a:rPr lang="en-US" sz="2400" dirty="0" smtClean="0">
                <a:solidFill>
                  <a:schemeClr val="accent1"/>
                </a:solidFill>
              </a:rPr>
              <a:t>promote collaboration in personal </a:t>
            </a:r>
            <a:r>
              <a:rPr lang="en-US" sz="2400" dirty="0">
                <a:solidFill>
                  <a:schemeClr val="accent1"/>
                </a:solidFill>
              </a:rPr>
              <a:t>learning environments.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Educators work to bring this collaborative model to courses.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2" descr="https://encrypted-tbn3.gstatic.com/images?q=tbn:ANd9GcTnSlQ7tQKpWbFRBfVaDwqzQ1xpJ9hKij1VtlUL9z5d8wCwvSIOe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0" y="0"/>
            <a:ext cx="1439426" cy="14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IQEBUQEA8PEBAVEBAQEBAWDxAPFhUQFBAVFBQQFRIYGyYeFxkjGhUSHy8gJicpLSwsFR4xNTAqNSYrLCkBCQoKDgwOGg8PGjQlHyQuLy0sLywsLyw0KS0sLS4sLy8pLCwtLCwsLCwsLCwsLCwsLCksLCwsLDQpLSwpLCw1LP/AABEIAOEA4QMBIgACEQEDEQH/xAAcAAEAAgMBAQEAAAAAAAAAAAAABQYBAwQCBwj/xABEEAABAwIBBwkEBwYGAwAAAAABAAIDBBEFBhIhMUFRYRMiMnGBkaGxwUJSctEHMzRikuHwFBUjU3PxFhckQ4KyCIOT/8QAGwEAAgMBAQEAAAAAAAAAAAAAAAUDBAYCAQf/xAA1EQABAwIDBQYFBAIDAAAAAAABAAIDBBESITEFMkFRcRNhgZGhsSIzQsHwFBXR4VJiIzRD/9oADAMBAAIRAxEAPwD7iiIhCIiIQiIiEIiIhCIi56vEY4heSRreBOnu1rlzmsF3GwXrWlxsAuhFXarLSJuiNj38TZg+ajpMsJ3aGMY3qaXlLZNrUrMsV+gv/Sus2fO7O1uquaKkfvOufq5TsjA9Fm+IH+eof3dp3Y3HwUn7cRq9vmrsipHL4g3+d+EH0WRlHVs6Yv8AFFbxFkfvEY32OHh/aP2553XA+KuyKp0+Wx/3IQeLXW8D81L0mU1PJoz8w7njN8dStxbSppcmv88vdQSUU8erfLNSqLDXAi4II361lX1URERCEREQhEREIRERCEREQhEREIRERCERFhzgBckADSSdGhCFlcGJY1FAOe67tjBpd+XaoPGMqyTydP1cpbSfhHqubD8mnPOfOSL6c293HrOxJZtpOe7sqUYjxPAfz+aplHRhrcc5sOXErFVlHUVBzIWlg3N0utxdsWaXJSR5zpn5t9ftO7Spj9pigGbG0dQ9XLinxJ79uaNw0eKXvijviqXl7uQ0H5+BXGyPtaFuEc+K6Y8FpYekA4/eN/BbxikLNDGdzQ1QqwuxVCPKJgb4LkwY/mOJUw7KDdH3u/Jef8QO/lt7yolF4a2c/V7I/TRclLjKA7Yx+IrY3HWHpMd4OUIi9FdOOPoEGli5KZe2ll6TWX4tzD3rhqsko3aYnlvA84d65FsiqHM6LiP1uXLpYZfmxg94yK9Eckfy3nxXJyFVSG7S7N4c5va1S+G5YtdZs7cw++NLe0awtkGM7JB2j1C11mBwzjOjIa7eNV+LV1EySL4qR9x/i78/Oa8e5kmVQ23+wVijkDgC0gg6iDcHtXpUOKeooX21sJ1a2O6txVtwrGY6ht2mzh0mHWOPEcU1pNoMnPZuGF/I/ZUKijdEMbTdvMfdd6IiZKkiIiEIiIhCIiIQiIiEIiLD3gAkmwAuTuG9CF5mmaxpc8hrQLklUvFMXkrH8lECI76G6r/edw4Ji+JvrJRFFfkweaNV/vu4KVpaZlLHvcdZ2uPoFnKiodWuLGG0Y1PPuCcwwimAc4XedByXmgwuOmbnuIL/AHvRoWqqxFz9A5rd209ZWiecvNyeoblrVd0oa3s4hZvv1UwjJON+ZRERVlKiLIF9A0ncu2HB5Xezmj7xt4a1IyN8mTRdcue1u8VwopqPJ33pO5vzW0ZPx+8/w+StjZ854eqrmriHFQCKfdk+zY547itEmTx9l4PWLeIXjqCccPVeiriPFQ6LqnwyRmthI3jnLlVR7HMNnCysNcHZgovcUxabtNivCLkEg3C9IvqpaKrZMMyRoudh1Hq3FQmIYS+mdysJdmg3uNbeveFtUjRV9+Y/TsBPkVZJZUgNkycNHKEYoTdmY4hdeA5QNqBmus2UDSNjh7zfkphUfF8KMLuWhuADfRrad44Kx4BjQqGWNhK0c8b/ALw4JlQ1ry79PPvjQ/5D+VSqqZuHtot3j3KVREThLkREQhEREIRERCEVUyrxck/s0fDlLbTsZ81OY1iQghL/AGuiwb3HV8+xVjJ+iznGd+nSc0na7a5JdpTueRSxnN2p5D+/zVM6KINBnfoNO8rvw2hbTR5zumekfJoXNNMXm5/sNy2VlTnu0dEavmudLJHNAEbN0K6wEnG7UoiLIF9A0nYFCpFhSVDgrn85/Mbu2n5Kv4xlxQ4YbSuNRU/yIs1+Z8bjzQeF7qv1f/kIB9Vh7jxfUAeDWnzTql2dcY5fL+UsnrbHCzzX1uno2RjmtA46z3rcvgdX9P8AXO+rpqWPieUkPmFGTfTPiz9U8UfwwR+ZunLWBosAlpfc3K/R6L8wT/SJikmuvqNOxpbH/wBQFdcjvo/xGutPiFXVxU5sRG6eXlJB1E8wcTpXWFc4uS+1IubDsNjp4xFE3NY3ULk9pJ0krpXK7RctVhrJNYs73hoP5rqRcPY14s4XXTXFpuCqxW4Y+LT0m+8PUbFxq5EX0FQeKYRm3fGObrc3dxHBJKqgLPjj05JnBV4vhfqolERKVfUjRVWcOTfp0WF9o3FQtXC6jmEkfRvdvVtYV1AqQewVERa7X5O2OVggzst9bc2lRA9k6/0nUKboK1s0bZG6iNW47QV0KmZM15gmMEmhrjbqfsPbq7lc0+oKr9TFiOoyPVKqqDsZLDQ5joiIivKqiIiEIiLmxGr5KJ8nutJHXsHfZcvcGNLjoF61pcQAqnlHVGoqRC081pzB8R6R7NXYpGoIjjEbdGiw6hrKi8nIM5zpXaTqB+8dJP63rpqZc5xOzUOpZON5c107tXnyC0D2gFsQ0b7rUi0VtfHCwySvbGwbSbdg3lUHH/pKcbspRybdRmcOcfhbs7VJBSyTn4Blz4KOaoZEPiPgrri2PQ0ovK8AnosGlzupvqqFj+XFRNdsRNPFpHNPPI4v2diqjq10js8kvcTcveSb+pUrSYc2UXkkLjsaNDR2bVoKbZ8cPxHM/miTT1j5chkFBSMGwZx/W1YqIW5oDWEH2iXA34WCs7sGbsOjqWqXAxbQHE/CUxVJVAwrZDBc6O0nQB1ld2IU4hP8S4dsj1O7fdHWo9lSXHTYDY0ah+t64JAXbWkr9BZB/RbT0bWzyllTUEBzX2vGy4uOTG0/ePZZX5fJvohy4Nm4fPnHWKaTSdGvkXeNj2bl9ZUd7qa1kRYLra9C55MRjHtX6gSuHPa3eNl0Gk6BdFkXCcaiGsuH/By2RYrC/QJWX3E5p7ioxURE2Dh5roxPGeE+S6kRFOo1X8Yw7MOe0c0nSNx+SjFcZYw4FpFwRYqqVVOY3lh2HQd42FZ6vpuzdjbofQpvSTYxhOoWlbqWbNdfZqPUtKJc1xabhXCLixXnKOksRM3gHHj7JVnwTEOXha/2rZr/AIhr+faolrRLCWHcW9uw+S5MjqsslfC72hcD7zdfh5K7TydjVgjdk9/z3VaZnaU5B1Z7K4IiLSpKiIiEIq7lpVWibH7zrnqaPmQrEqZla/PqWR7mtHa539kr2tIWUrgNTYef9K9s9mKcX4ZrooWcnTjeRftd+guZdtcbNDR+gAuJJZRhswcBZMoze7uaiMSyWgqH58we87AXmwG4DYoioyPoP2mKIs55ZK/Mz3aQM2xPj3FW5RhpY3YlTF31jop429QLHHwz+9WIJpXHAHHQ2t0UMsUYGItCmsN+jmgEbS+ma5xFzdz9uoaCqD9NtHBQQQR0kYhllke5zmvkzuTjaNA52olw7l9qXyv6ZMiKqvlp5KdrHtZHIxzS8NOcXB2gHXcDwWkBwNFykpGI5BfF6Qzya5pv/o75rubhsmt0sltpz3fNdv7rmpHZk8TmOGwhdDJwdClBBGSiNwoqrwosuXOLrkguJvc2BBvtu0gqMZHzrDerDWy2sNhAtt0i/ofBd2H5D1bQ2pNOXC2c1lxnAe8W71BM4tBIF1ZgbjIF7K+5A5NwtgDn3Ep9q+rgFeKWolh5pcZWeyTpI7VS8n5TyLbXBA0jbfapcYs4aLrJivAeXuydzHHqE9dSG2BuY5FWSSYWzpHXO78lwzYzG3UAq1XYubEk6FXXYhNO60QNv1p4L39dJMbRD7leto2sF5Cr67HmnYFplqIpNbQqpDQVbBnFheNouCVKUR5RtxcOGtp0FQTmoblI3zCkjZCc2HyKkWYlNTaYn58e2NxuLcN3YrRgmPR1TLs0OGh8Z1tPqOKo73kaFGRYi6lqWzMJAvZ43tOsKbZ20nRvwO3fbp/C4qqISNxDe9+q+uqIx+mu0SDWOaeo6vHzUjSVIkYHjURdKuHPY5u9p79i1NRH2sRakML8DwVUkRFk0/XVQSWdbePEKNqXchWNkGrOa/sOh3quuJ1nA8QtOUsXQd1t9R6r2UnsMQ1aQQiMDtbHRwsruEXLhc+fBG7ext+u1iupbBjg9ocOKzrm4SQeCIiLpcoqRiDs/EDwe0fhaFd1Rnaa9/8AUk8ikm2N2Nv+wTPZ2rz/AKld1cdI6vVcy31nS7AtCVym7yr0e6EVWxeqdHjWGuF7F74yPj5p81aVX8apwcSwx+0Vb2dhZneYHerNAbTjx9lDVi8RX1NR2IP/AIjBwcfEKRUZiP1rPhd5p5Vn/j8R7pVBv+fsqflRTtmJDgOBsvm+M4O5jgGNsSdYtZfTMZHPKqWLdNqx8dRJHUuseK07ImOiAcLq2ZG5AU1mzSx8o9obbOJIz7dLN1a1fuRba2aLdQUdk4P4DVKLdLJKtYrhTWTtewWDwQ4feG3xUBiUWa4hXDGRzo+t3kFVMY6ZWP2tE1peQOP2C0FA8uDQeX3VVxyXQG7zpV0yKwBvJhzhsBPFxVHxoaR1lfVMlB/px2eQVzYbBYlcbVcbNClhA0C2aLdQVexvCmslZKwZuccx4G3RcHzVkUbjY5rP6g8im9cwPgIPcfVKqZ5bILKoYpDmuKrmKx3CtWOjnKuVgWHlGCc2WphOKMFXvIicupmg7A3yVhVbyH+o7GqyL6DEbxtPcFkpd89SqjVMzXuG5zh4rUunEvrX/EVzLJyCzyO9PmG7QUXvHheEHc5p7wvC2Yt9nP8Aw8wvDnE8dy9/9GnvUzktJelZwL29zipdQeRx/wBN/wCx/opxaWgN6aM9wSWqFpn9SiIiuKsio0uivd/Uf4turyqTjTcyvvsLo3d4AKS7YFmRu5OCZ7Ozc9vNpXTWdLsWhdNYNIPYuZKZd8q+zdCKq5TVQZiWF3J+1gWHFzW38ValV8pKcHEsLeRzf2uxO4gtcP1wVmgsJ237/ZQVXyj+cV9bUZiR/is+F3mpNReKfWs+F3mnlZ8vxHulcG/5+yqeMHnnrVTxXpt61asW6ZVVxTpt61iB/wBg9Vqo/lhfWsnfqGqTUZk99Q1Sa+hLHKMxjpR9bvRVPGemVbMX6UfW7yCqmNdMrKbY+rqPYJ5s7h0+6qOM6x1lfU8lPs47PIL5XjR0t6z5L6pkp9nHZ5BWdhbrvD7o2t9Pj9lMqOxnUz+oPIqRUdjWpn9QeRTmr+S5KYPmBVfHukqzXOsCrNj3SVUxd1mrDVAvUkLU0/ygr9kIb04PBqsqrOQX2YfC3yVklfmtLjsBPcFvYso29B7LKSZyHqVVa515Xn77vNaFkm5v2rCyTjicSn7RYAItmLm1P+DzXgBecefaMDe4eAQ42iee5AF5GjvU1kg3/TDi958h6KbUZk3Fm0sfEF3e4lSa09E3DTxjuHsklSbzPPeUREVtV0VQy0htJHINrS3tab+qt6hcraTPpy4a2OD+zUfPwS7akXaUrwNRn5K5QyYJ2k8cvNR0rs5gcNwPeFzJhEufFm7W3b2awslZ8uxta/mE3Awkt5LC4cTw3lnQuuAYp2zA8A1wI8R3LuReNcWm4QQCLFW2jnz2NdvGnr2rhxP61nwu81z4DV2JjOo6W9e0frcubKjE2wSxFxsC1/mE8kqA+lDzzF/MJWyEtnwjvt5KDxfplVTFOm3rUliWPMc4kG6g5qjPeDxHmsq1h7Yu4LRNyjAX2XJ76hqklG5PfUNUkvoCxyjMX6UfW7yCqeNdM9ancrcREJhcTYZz79wVHxTKJjnEgk9iye1jie5g1uPYJ/s9hwtdwsfdReNa29Z8l9VyU+zjs8gvjtZWco4aDYX2L7Fkp9nHZ5BXNitLQ4Hu+6j2r9Pj9lMqOxnUz+oPIqRUFlbWiGON5Nhyov8AhKa1hwwOKV04xSgBQmPjnKo4zq7VJ41lGx7uabqu1lZnngsZK0unLhotTAMMYBX07IL7MPhb5KVxuozY83a427NZUTkF9mHwt8kxSr5SQkdEc1vqVq6mbs6YDiQB6LOxR45yeAJXGiIs8my2Qtu4Lhx593NYN1+0mwUlSt1nsXBh8fL1o2tDs4/Cz87d6JWlzGxjVxAXrCA4vOjQrtSQ5kbWe61re4WW1EWzADRYLNk3NyiIi9XiLxNEHNLTqILT1EWXtF4RcWKAbKgUQMFQ6J28s7R0T2+qkKhljfetmWOHWLahvBr+v2XenctVNPysYO3UfiCyHZGGR9OeGbei0WPtGNmHHI9VrRZWFwullriDcaCNIPFS82Hw18Y5VjTI3RcjVfdwKh1upal0bg5vaN43FWqafsnWcLtOoUE0ReLtNiNFs/y/g3N7kH0fwbm9ysVHWNlbduvaNoK3rRNjicMTQLdAlDpJWmxJ81ooaURMDAb2XQsIp1CuHFsGiqWhsrA6180kXsTrsoT/AC+g3N7laroozExxuQPJdiR7RYE+aqv+X0G5vcrBh1CIWBgNwupYuvWsa3dFl457nbxusrkxHDY6hmZKxrxrFxexta4XUi6IBFivASMwqwcgaf3W/hT/AADT+638Ks64cSxMRCw0vOobuJUEghjbicBbopmOlebNJ81GSRNpY+RjOk6/ut3KNXp7ySSTck3JXlZuonMz8XDgnEMQjbbzRZWFup2ab/q6haLmykJsF5rZuSiO8iw6yurIuhs10xHSOY34RrPf5KGrXGeZsTNOnNHXtPZ6K80lMI2Njbqa0AfNXdnx9vUmT6WZDr+fZVqt/ZQ4OLsz0W5ERaVJUREQhEREIWqpp2yMcxwu1wIKojQ6lnMb+jexO8ey8K/kqGyiwjl2Xb9a2+bxG1iU7TpHStEse+31HJMKKoEbix+6fTvUXMzaP1xWlc2F13+0/QdTb/8AUrtljt1JEHCRuNvj3JoWlhwla0RF4hbIJ3MOc02P60FT1DjLX6Hcx3geoquorUFU+A/DpyUMsDZddVc0VXpcTkj0B1x7p0j8lJw5QNPTaW8RzgnUW0In65HvSx9JI3TNSqLmjxOJ2qRvbo81tFQ332/iCuiRjtCFWLHDULYi1uqWDW9o/wCQWiTFom+2D1XK8dKxupHmvQxx0C61hzgBckAb9Sh58oPcZ2u+QUZUVj5Ok4nhqHcqMu0Y2buZVqOje7eyUpXY4BzYtJ9/5BQrnEm5NztKwiSzVD5jdxTKKJsYs1ERZAuoFKstbc2XnEavkmWHSOgepW2WVsTS4/3O5ceE4e6rmz3/AFYN3ejAh2K4ij33eiBhsZH7o9VLZIYVmjl3jS4WZ8O13arKvDAALDQBoA4bl7WqpadtPEI28PUpDPMZnl5RERWVCiIiEIsErK8OQhYc5anPWXlaHuQhQWUGD595Yxz9b2j2vvDiuDDsSzuY/pagd/A8VZJHKCxXCQ+72aHbRqB48CkNdQOa4z04z4jn0702patpb2UunA8lskitpGpa1x0eKFvMkvo0X2jrUjmhwu0j0SprmyC7deSvOaWZHzWpFktssIQiIi8QiIiEIiIhCIiIQiItjIr616ASgmy8NbdbJJGxtu4/nwC1VVc2IW1u935qPhp31DruNm79g4AIxHF2cQxPPojCLY3mzV6hifVyW1NGs7Gj1KuNFA2JgYwWaPE7SeK4KOFsbQ1osPM7yu1jloaChFMC52bzqfsEoqqozHC3Jo0C7WuWwFczCt7SmSpLYiwFlCEREQhF4cva8kIQtLwueQLrc1aXsQhcMgXNKFIPjXPJEhCgcQpA7SRY71GxzPiOg6N2sFWOenUZU0aWVezY6g4x8LuY+6vU9a+IYTm3kfsvVPirHaHc08dXeukxg6j6qBlpSF5iqXs1EjhsSSWCpg+YzEObf4TOOWGXcdY8ip0xlYXBFjR9poPEaF0sxeM67jrF1WE0TuNuqmMbxwW1EFZEfab5L1y0fvN/EpPhOhC4z5LyiyaiMe03vXh2JRD2r9QJQS0auCAHHQL2GlexEuKTGh7LSevQuSXFJHaAc3q+aj7aO9m3ce5d9m+13ZDvUvLOyPWQPE9yjanFnO0MFhv2/kuNsTnHau6mouCvRUFTPvfA31/PJVZKqCLd+I+i10lDnG79PD5lTtOywsBYblqp6Vd8UKf01JFTNtGOp4lKZ6iSY3eVmNq6YwsMjW9jFaUC9MC3tC8MatrQhC9BZWAsoQiIiEIiIhC8kLyWrYsWQhaHRrU6JdeasFiEKPfTrmko1LmNeTChCr8uHX2LjlwngrUafgvBpeCEKmyYPwWl2EuV2NH93wWDQj3fBQSU0Mu+0HwUrJpGbriPFUc4Y5ef3Y79BXj9gHu+Cfu8e74KodlUh+j1P8qwK+oH1eypAwxy9twpyun7vHu+CyKAe74LpuzKRujB6n3Xhrqg/UqezByumLCOCtAovu+C9Ck4K4yJkYswAdBZVnPc/NxuoGLDOC64qG2xSwpuC9CDgpFwuGOmW9sK6REvQYhC0tjWxrF7DV6shC8gL0AsohCIiIQiIiEIiIhCIiIQiIiEIiIhCIiIQiIiEIiIhCIiIQiIiEIiIhCIiIQiIiEIiIhCIiIQiIi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0" y="2959895"/>
            <a:ext cx="1219199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527" y="17526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Understanding the need for significant change, educators found the need to collaborate themselves. </a:t>
            </a: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culture of </a:t>
            </a:r>
            <a:r>
              <a:rPr lang="en-US" sz="2400" dirty="0" smtClean="0">
                <a:solidFill>
                  <a:schemeClr val="accent1"/>
                </a:solidFill>
              </a:rPr>
              <a:t> open knowledge, open source, </a:t>
            </a:r>
            <a:r>
              <a:rPr lang="en-US" sz="2400" dirty="0">
                <a:solidFill>
                  <a:schemeClr val="accent1"/>
                </a:solidFill>
              </a:rPr>
              <a:t>free sharing and peer collaboration, </a:t>
            </a:r>
            <a:r>
              <a:rPr lang="en-US" sz="2400" dirty="0" smtClean="0">
                <a:solidFill>
                  <a:schemeClr val="accent1"/>
                </a:solidFill>
              </a:rPr>
              <a:t>emerged </a:t>
            </a:r>
            <a:r>
              <a:rPr lang="en-US" sz="2400" dirty="0">
                <a:solidFill>
                  <a:schemeClr val="accent1"/>
                </a:solidFill>
              </a:rPr>
              <a:t>in the late 20th </a:t>
            </a:r>
            <a:r>
              <a:rPr lang="en-US" sz="2400" dirty="0" smtClean="0">
                <a:solidFill>
                  <a:schemeClr val="accent1"/>
                </a:solidFill>
              </a:rPr>
              <a:t>century.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Experimentation with on-line learning began and continues today – some examples include: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OER  &amp;  ODL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Blended/hybrid learning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Flipped classes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MOOCs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9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farm4.staticflickr.com/3627/3438942041_86db43c70b_z.jpg?zz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67" y="5111114"/>
            <a:ext cx="4937090" cy="17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Open Educational Resources (OER)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" y="1828800"/>
            <a:ext cx="9060489" cy="444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9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Open Educational Resources (OER)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integrate online learning tools to ultimately enable the students to have more independence, self-direction and choice in their learning, as well as appropriate applications of real world technology,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76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By 1998, millions </a:t>
            </a:r>
            <a:r>
              <a:rPr lang="en-US" sz="2400" dirty="0">
                <a:solidFill>
                  <a:schemeClr val="accent1"/>
                </a:solidFill>
              </a:rPr>
              <a:t>of individuals are engaged in self-directed, informal, and solitary learning </a:t>
            </a:r>
            <a:r>
              <a:rPr lang="en-US" sz="2400" dirty="0" smtClean="0">
                <a:solidFill>
                  <a:schemeClr val="accent1"/>
                </a:solidFill>
              </a:rPr>
              <a:t>experiences </a:t>
            </a:r>
            <a:r>
              <a:rPr lang="en-US" sz="2400" dirty="0">
                <a:solidFill>
                  <a:schemeClr val="accent1"/>
                </a:solidFill>
              </a:rPr>
              <a:t>with open educational resources (</a:t>
            </a:r>
            <a:r>
              <a:rPr lang="en-US" sz="2400" dirty="0" smtClean="0">
                <a:solidFill>
                  <a:schemeClr val="accent1"/>
                </a:solidFill>
              </a:rPr>
              <a:t>OER)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OpenCourseWare</a:t>
            </a:r>
            <a:r>
              <a:rPr lang="en-US" sz="2400" dirty="0">
                <a:solidFill>
                  <a:schemeClr val="accent1"/>
                </a:solidFill>
              </a:rPr>
              <a:t> (</a:t>
            </a:r>
            <a:r>
              <a:rPr lang="en-US" sz="2400" dirty="0" smtClean="0">
                <a:solidFill>
                  <a:schemeClr val="accent1"/>
                </a:solidFill>
              </a:rPr>
              <a:t>OCW) appeared in 2001 when the MIT project </a:t>
            </a:r>
            <a:r>
              <a:rPr lang="en-US" sz="2400" dirty="0">
                <a:solidFill>
                  <a:schemeClr val="accent1"/>
                </a:solidFill>
              </a:rPr>
              <a:t>is credited for having sparked a global Open Educational Resources Movement after announcing </a:t>
            </a:r>
            <a:r>
              <a:rPr lang="en-US" sz="2400" dirty="0" smtClean="0">
                <a:solidFill>
                  <a:schemeClr val="accent1"/>
                </a:solidFill>
              </a:rPr>
              <a:t>that </a:t>
            </a:r>
            <a:r>
              <a:rPr lang="en-US" sz="2400" dirty="0">
                <a:solidFill>
                  <a:schemeClr val="accent1"/>
                </a:solidFill>
              </a:rPr>
              <a:t>it was going to put </a:t>
            </a:r>
            <a:r>
              <a:rPr lang="en-US" sz="2400" dirty="0" smtClean="0">
                <a:solidFill>
                  <a:schemeClr val="accent1"/>
                </a:solidFill>
              </a:rPr>
              <a:t>MITs </a:t>
            </a:r>
            <a:r>
              <a:rPr lang="en-US" sz="2400" dirty="0">
                <a:solidFill>
                  <a:schemeClr val="accent1"/>
                </a:solidFill>
              </a:rPr>
              <a:t>entire </a:t>
            </a:r>
            <a:r>
              <a:rPr lang="en-US" sz="2400" dirty="0" smtClean="0">
                <a:solidFill>
                  <a:schemeClr val="accent1"/>
                </a:solidFill>
              </a:rPr>
              <a:t>catalog online. </a:t>
            </a:r>
            <a:endParaRPr lang="en-US" sz="2400" dirty="0"/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 smtClean="0"/>
          </a:p>
          <a:p>
            <a:r>
              <a:rPr lang="en-US" dirty="0" smtClean="0"/>
              <a:t>The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9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46254</TotalTime>
  <Words>1162</Words>
  <Application>Microsoft Office PowerPoint</Application>
  <PresentationFormat>On-screen Show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 On-line Education in Canada   Thoughts on the Future  Where have we been and where are we going?  </vt:lpstr>
      <vt:lpstr>What people are saying…</vt:lpstr>
      <vt:lpstr>Educating at a distance is not new…</vt:lpstr>
      <vt:lpstr>Very early days</vt:lpstr>
      <vt:lpstr>Internet arrives…</vt:lpstr>
      <vt:lpstr>We’re On-line!</vt:lpstr>
      <vt:lpstr>Experimentation</vt:lpstr>
      <vt:lpstr>Open Educational Resources (OER)</vt:lpstr>
      <vt:lpstr>Open Educational Resources (OER)</vt:lpstr>
      <vt:lpstr>Blended Learning</vt:lpstr>
      <vt:lpstr>Blended Learning</vt:lpstr>
      <vt:lpstr>Flipped Classroom</vt:lpstr>
      <vt:lpstr>Flipped Classroom</vt:lpstr>
      <vt:lpstr>Massively Open On-line Course                          (MOOC)</vt:lpstr>
      <vt:lpstr>Massively Open On-line Course                          (MOOC)</vt:lpstr>
      <vt:lpstr>What do the next few years hold?</vt:lpstr>
      <vt:lpstr>What will we expect of students?</vt:lpstr>
      <vt:lpstr>How may the role of students change?</vt:lpstr>
      <vt:lpstr>How do we support students?</vt:lpstr>
      <vt:lpstr>How may the role of teachers change?</vt:lpstr>
      <vt:lpstr>How may schools/classes change?</vt:lpstr>
      <vt:lpstr>Reflections</vt:lpstr>
    </vt:vector>
  </TitlesOfParts>
  <Company>Peace Wapiti School Division No. 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Easy, Open Collaboration with Moodle</dc:title>
  <dc:creator>wandadechant</dc:creator>
  <cp:lastModifiedBy>Joan</cp:lastModifiedBy>
  <cp:revision>248</cp:revision>
  <dcterms:created xsi:type="dcterms:W3CDTF">2011-04-29T13:48:46Z</dcterms:created>
  <dcterms:modified xsi:type="dcterms:W3CDTF">2013-10-23T02:12:07Z</dcterms:modified>
</cp:coreProperties>
</file>